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51" r:id="rId1"/>
  </p:sldMasterIdLst>
  <p:sldIdLst>
    <p:sldId id="257" r:id="rId2"/>
    <p:sldId id="259" r:id="rId3"/>
    <p:sldId id="260" r:id="rId4"/>
    <p:sldId id="261" r:id="rId5"/>
    <p:sldId id="275" r:id="rId6"/>
    <p:sldId id="274" r:id="rId7"/>
    <p:sldId id="282" r:id="rId8"/>
    <p:sldId id="270" r:id="rId9"/>
    <p:sldId id="272" r:id="rId10"/>
    <p:sldId id="264" r:id="rId11"/>
    <p:sldId id="266" r:id="rId12"/>
    <p:sldId id="279" r:id="rId13"/>
    <p:sldId id="273" r:id="rId14"/>
    <p:sldId id="276" r:id="rId15"/>
    <p:sldId id="288" r:id="rId16"/>
    <p:sldId id="289" r:id="rId17"/>
    <p:sldId id="280" r:id="rId18"/>
    <p:sldId id="284" r:id="rId19"/>
    <p:sldId id="263" r:id="rId20"/>
    <p:sldId id="262" r:id="rId21"/>
    <p:sldId id="283" r:id="rId22"/>
    <p:sldId id="292" r:id="rId23"/>
    <p:sldId id="290" r:id="rId24"/>
    <p:sldId id="291" r:id="rId25"/>
    <p:sldId id="293" r:id="rId26"/>
    <p:sldId id="277" r:id="rId27"/>
    <p:sldId id="278" r:id="rId28"/>
    <p:sldId id="287" r:id="rId29"/>
    <p:sldId id="269" r:id="rId30"/>
    <p:sldId id="268" r:id="rId31"/>
    <p:sldId id="271" r:id="rId32"/>
    <p:sldId id="258" r:id="rId3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BA8B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771" autoAdjust="0"/>
    <p:restoredTop sz="94660"/>
  </p:normalViewPr>
  <p:slideViewPr>
    <p:cSldViewPr snapToGrid="0">
      <p:cViewPr varScale="1">
        <p:scale>
          <a:sx n="86" d="100"/>
          <a:sy n="86" d="100"/>
        </p:scale>
        <p:origin x="48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184DA70-C731-4C70-880D-CCD4705E623C}" type="datetime1">
              <a:rPr lang="en-US" smtClean="0"/>
              <a:t>5/18/2021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8775947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2D6E202-B606-4609-B914-27C9371A1F6D}" type="datetime1">
              <a:rPr lang="en-US" smtClean="0"/>
              <a:t>5/18/2021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03078067"/>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62D6E202-B606-4609-B914-27C9371A1F6D}" type="datetime1">
              <a:rPr lang="en-US" smtClean="0"/>
              <a:t>5/18/2021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896643767"/>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4" name="Text Placeholder 3"/>
          <p:cNvSpPr>
            <a:spLocks noGrp="1"/>
          </p:cNvSpPr>
          <p:nvPr>
            <p:ph type="body" sz="half" idx="13"/>
          </p:nvPr>
        </p:nvSpPr>
        <p:spPr>
          <a:xfrm>
            <a:off x="1930400" y="3771174"/>
            <a:ext cx="7385828" cy="342174"/>
          </a:xfrm>
        </p:spPr>
        <p:txBody>
          <a:bodyPr anchor="t">
            <a:normAutofit/>
          </a:bodyPr>
          <a:lstStyle>
            <a:lvl1pPr marL="0" indent="0">
              <a:buNone/>
              <a:defRPr lang="en-US" sz="1400" b="0" i="0" kern="1200" cap="small" dirty="0">
                <a:solidFill>
                  <a:schemeClr val="accent1"/>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62D6E202-B606-4609-B914-27C9371A1F6D}" type="datetime1">
              <a:rPr lang="en-US" smtClean="0"/>
              <a:t>5/18/2021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
        <p:nvSpPr>
          <p:cNvPr id="13" name="TextBox 12"/>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1621570026"/>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59"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2D6E202-B606-4609-B914-27C9371A1F6D}" type="datetime1">
              <a:rPr lang="en-US" smtClean="0"/>
              <a:t>5/18/2021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81108455"/>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62D6E202-B606-4609-B914-27C9371A1F6D}" type="datetime1">
              <a:rPr lang="en-US" smtClean="0"/>
              <a:t>5/18/2021</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476250978"/>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62D6E202-B606-4609-B914-27C9371A1F6D}" type="datetime1">
              <a:rPr lang="en-US" smtClean="0"/>
              <a:t>5/18/2021</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486060045"/>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2A279-0833-481D-8C56-F67FD0AC6C50}" type="datetime1">
              <a:rPr lang="en-US" smtClean="0"/>
              <a:t>5/18/2021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155554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587DA83-5663-4C9C-B9AA-0B40A3DAFF81}" type="datetime1">
              <a:rPr lang="en-US" smtClean="0"/>
              <a:t>5/18/2021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284930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BE1D723-8F53-4F53-90B0-1982A396982E}" type="datetime1">
              <a:rPr lang="en-US" smtClean="0"/>
              <a:t>5/18/2021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9935964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7669AF7-7BEB-44E4-9852-375E34362B5B}" type="datetime1">
              <a:rPr lang="en-US" smtClean="0"/>
              <a:t>5/18/2021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174512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AAAC38D-0552-4C82-B593-E6124DFADBE2}" type="datetime1">
              <a:rPr lang="en-US" smtClean="0"/>
              <a:t>5/18/2021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4339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9DF0F1C-5577-4ACB-BB62-DF8F3C494C7E}" type="datetime1">
              <a:rPr lang="en-US" smtClean="0"/>
              <a:t>5/18/2021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548162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1775B394-D9F9-4F0C-B15D-605F45CB9E9F}" type="datetime1">
              <a:rPr lang="en-US" smtClean="0"/>
              <a:t>5/18/2021</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002856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39667345-2558-425A-8533-9BFDBCE15005}" type="datetime1">
              <a:rPr lang="en-US" smtClean="0"/>
              <a:t>5/18/2021</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4376025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4"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92BEA474-078D-4E9B-9B14-09A87B19DC46}" type="datetime1">
              <a:rPr lang="en-US" smtClean="0"/>
              <a:t>5/18/2021</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42667098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907D986-8816-4272-A432-0437A28A9828}" type="datetime1">
              <a:rPr lang="en-US" smtClean="0"/>
              <a:t>5/18/2021</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85556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accent1">
                  <a:lumMod val="60000"/>
                  <a:lumOff val="40000"/>
                  <a:alpha val="7000"/>
                </a:schemeClr>
              </a:gs>
              <a:gs pos="69000">
                <a:schemeClr val="accent1">
                  <a:lumMod val="60000"/>
                  <a:lumOff val="40000"/>
                  <a:alpha val="0"/>
                </a:schemeClr>
              </a:gs>
              <a:gs pos="36000">
                <a:schemeClr val="accent1">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713"/>
          <a:stretch/>
        </p:blipFill>
        <p:spPr>
          <a:xfrm>
            <a:off x="8000197" y="0"/>
            <a:ext cx="1603387" cy="1143000"/>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4199"/>
          <a:stretch/>
        </p:blipFill>
        <p:spPr>
          <a:xfrm>
            <a:off x="8609012" y="6092866"/>
            <a:ext cx="993734" cy="765134"/>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62D6E202-B606-4609-B914-27C9371A1F6D}" type="datetime1">
              <a:rPr lang="en-US" smtClean="0"/>
              <a:t>5/18/2021</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3296426579"/>
      </p:ext>
    </p:extLst>
  </p:cSld>
  <p:clrMap bg1="dk1" tx1="lt1" bg2="dk2" tx2="lt2" accent1="accent1" accent2="accent2" accent3="accent3" accent4="accent4" accent5="accent5" accent6="accent6" hlink="hlink" folHlink="folHlink"/>
  <p:sldLayoutIdLst>
    <p:sldLayoutId id="2147483852" r:id="rId1"/>
    <p:sldLayoutId id="2147483853" r:id="rId2"/>
    <p:sldLayoutId id="2147483854" r:id="rId3"/>
    <p:sldLayoutId id="2147483855" r:id="rId4"/>
    <p:sldLayoutId id="2147483856" r:id="rId5"/>
    <p:sldLayoutId id="2147483857" r:id="rId6"/>
    <p:sldLayoutId id="2147483858" r:id="rId7"/>
    <p:sldLayoutId id="2147483859" r:id="rId8"/>
    <p:sldLayoutId id="2147483860" r:id="rId9"/>
    <p:sldLayoutId id="2147483861" r:id="rId10"/>
    <p:sldLayoutId id="2147483862" r:id="rId11"/>
    <p:sldLayoutId id="2147483863" r:id="rId12"/>
    <p:sldLayoutId id="2147483864" r:id="rId13"/>
    <p:sldLayoutId id="2147483865" r:id="rId14"/>
    <p:sldLayoutId id="2147483866" r:id="rId15"/>
    <p:sldLayoutId id="2147483867" r:id="rId16"/>
    <p:sldLayoutId id="2147483868"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www.christiandemontaguere.com/" TargetMode="External"/><Relationship Id="rId2" Type="http://schemas.openxmlformats.org/officeDocument/2006/relationships/hyperlink" Target="https://rumratings.com/"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6.xml"/><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hyperlink" Target="https://github.com/Coding-with-Adam/Dash-by-Plotly/blob/master/DataTable/datatable_intro_and_sort.py" TargetMode="External"/><Relationship Id="rId3" Type="http://schemas.openxmlformats.org/officeDocument/2006/relationships/hyperlink" Target="https://scrapy.org/" TargetMode="External"/><Relationship Id="rId7" Type="http://schemas.openxmlformats.org/officeDocument/2006/relationships/hyperlink" Target="https://www.pierre-giraud.com/python-apprendre-programmer-cours/module-re-expression-reguliere-rationnelle/" TargetMode="External"/><Relationship Id="rId2" Type="http://schemas.openxmlformats.org/officeDocument/2006/relationships/hyperlink" Target="https://naysan.ca/2020/05/09/pandas-to-postgresql-using-psycopg2-bulk-insert-performance-benchmark/" TargetMode="External"/><Relationship Id="rId1" Type="http://schemas.openxmlformats.org/officeDocument/2006/relationships/slideLayout" Target="../slideLayouts/slideLayout2.xml"/><Relationship Id="rId6" Type="http://schemas.openxmlformats.org/officeDocument/2006/relationships/hyperlink" Target="https://www.delftstack.com/fr/howto/python-pandas/iterate-over-dataframe/" TargetMode="External"/><Relationship Id="rId5" Type="http://schemas.openxmlformats.org/officeDocument/2006/relationships/hyperlink" Target="https://github.com/CPingeon/exacdatamente/blob/main/04_Create_DB.ipynb" TargetMode="External"/><Relationship Id="rId4" Type="http://schemas.openxmlformats.org/officeDocument/2006/relationships/hyperlink" Target="https://pythex.org/"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FD68DA-43BA-4508-8DE2-BA9BB7B2FA5B}"/>
              </a:ext>
            </a:extLst>
          </p:cNvPr>
          <p:cNvSpPr>
            <a:spLocks noGrp="1"/>
          </p:cNvSpPr>
          <p:nvPr>
            <p:ph type="ctrTitle"/>
          </p:nvPr>
        </p:nvSpPr>
        <p:spPr>
          <a:xfrm>
            <a:off x="5289754" y="639097"/>
            <a:ext cx="6253317" cy="3686015"/>
          </a:xfrm>
        </p:spPr>
        <p:txBody>
          <a:bodyPr>
            <a:normAutofit/>
          </a:bodyPr>
          <a:lstStyle/>
          <a:p>
            <a:r>
              <a:rPr lang="en-US" sz="7200" dirty="0"/>
              <a:t>PROJET</a:t>
            </a:r>
            <a:br>
              <a:rPr lang="en-US" sz="7200" dirty="0"/>
            </a:br>
            <a:r>
              <a:rPr lang="en-US" sz="7200" dirty="0"/>
              <a:t>COLLECTION</a:t>
            </a:r>
          </a:p>
        </p:txBody>
      </p:sp>
      <p:sp>
        <p:nvSpPr>
          <p:cNvPr id="3" name="Subtitle 2">
            <a:extLst>
              <a:ext uri="{FF2B5EF4-FFF2-40B4-BE49-F238E27FC236}">
                <a16:creationId xmlns:a16="http://schemas.microsoft.com/office/drawing/2014/main" id="{A8E9CFF2-3777-4FF4-A759-8491175B0B7C}"/>
              </a:ext>
            </a:extLst>
          </p:cNvPr>
          <p:cNvSpPr>
            <a:spLocks noGrp="1"/>
          </p:cNvSpPr>
          <p:nvPr>
            <p:ph type="subTitle" idx="1"/>
          </p:nvPr>
        </p:nvSpPr>
        <p:spPr>
          <a:xfrm>
            <a:off x="5289753" y="4672739"/>
            <a:ext cx="6269347" cy="1021498"/>
          </a:xfrm>
        </p:spPr>
        <p:txBody>
          <a:bodyPr>
            <a:normAutofit/>
          </a:bodyPr>
          <a:lstStyle/>
          <a:p>
            <a:r>
              <a:rPr lang="en-US" sz="2400" dirty="0">
                <a:solidFill>
                  <a:schemeClr val="tx1">
                    <a:lumMod val="85000"/>
                    <a:lumOff val="15000"/>
                  </a:schemeClr>
                </a:solidFill>
              </a:rPr>
              <a:t>Mayel Pèllé</a:t>
            </a:r>
          </a:p>
        </p:txBody>
      </p:sp>
      <p:pic>
        <p:nvPicPr>
          <p:cNvPr id="6" name="Picture 5">
            <a:extLst>
              <a:ext uri="{FF2B5EF4-FFF2-40B4-BE49-F238E27FC236}">
                <a16:creationId xmlns:a16="http://schemas.microsoft.com/office/drawing/2014/main" id="{CB9A82BE-347C-41EB-9DFC-9AE3D329BA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426" y="0"/>
            <a:ext cx="5131510" cy="6858000"/>
          </a:xfrm>
          <a:prstGeom prst="rect">
            <a:avLst/>
          </a:prstGeom>
        </p:spPr>
      </p:pic>
    </p:spTree>
    <p:extLst>
      <p:ext uri="{BB962C8B-B14F-4D97-AF65-F5344CB8AC3E}">
        <p14:creationId xmlns:p14="http://schemas.microsoft.com/office/powerpoint/2010/main" val="40437378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CustomShape 1"/>
          <p:cNvSpPr/>
          <p:nvPr/>
        </p:nvSpPr>
        <p:spPr>
          <a:xfrm>
            <a:off x="352005" y="2682307"/>
            <a:ext cx="1945305" cy="692626"/>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wrap="none" lIns="108847" tIns="54423" rIns="108847" bIns="54423" anchor="ctr">
            <a:noAutofit/>
          </a:bodyPr>
          <a:lstStyle/>
          <a:p>
            <a:pPr algn="ctr"/>
            <a:r>
              <a:rPr lang="fr-FR" sz="2177" spc="-1" dirty="0">
                <a:latin typeface="Arial"/>
              </a:rPr>
              <a:t>Rum_data.csv</a:t>
            </a:r>
          </a:p>
        </p:txBody>
      </p:sp>
      <p:sp>
        <p:nvSpPr>
          <p:cNvPr id="71" name="CustomShape 2"/>
          <p:cNvSpPr/>
          <p:nvPr/>
        </p:nvSpPr>
        <p:spPr>
          <a:xfrm>
            <a:off x="322763" y="1759941"/>
            <a:ext cx="2024329" cy="692626"/>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wrap="none" lIns="108847" tIns="54423" rIns="108847" bIns="54423" anchor="ctr">
            <a:noAutofit/>
          </a:bodyPr>
          <a:lstStyle/>
          <a:p>
            <a:pPr algn="ctr"/>
            <a:r>
              <a:rPr lang="fr-FR" sz="2177" spc="-1" dirty="0">
                <a:latin typeface="Arial"/>
              </a:rPr>
              <a:t>Inventaire.xls</a:t>
            </a:r>
          </a:p>
        </p:txBody>
      </p:sp>
      <p:sp>
        <p:nvSpPr>
          <p:cNvPr id="72" name="CustomShape 3"/>
          <p:cNvSpPr/>
          <p:nvPr/>
        </p:nvSpPr>
        <p:spPr>
          <a:xfrm>
            <a:off x="2747983" y="918133"/>
            <a:ext cx="6784638" cy="4745658"/>
          </a:xfrm>
          <a:custGeom>
            <a:avLst/>
            <a:gdLst/>
            <a:ahLst/>
            <a:cxnLst/>
            <a:rect l="0" t="0" r="r" b="b"/>
            <a:pathLst>
              <a:path w="14302" h="10702">
                <a:moveTo>
                  <a:pt x="1783" y="0"/>
                </a:moveTo>
                <a:lnTo>
                  <a:pt x="1784" y="0"/>
                </a:lnTo>
                <a:cubicBezTo>
                  <a:pt x="1470" y="0"/>
                  <a:pt x="1163" y="82"/>
                  <a:pt x="892" y="239"/>
                </a:cubicBezTo>
                <a:cubicBezTo>
                  <a:pt x="621" y="395"/>
                  <a:pt x="395" y="621"/>
                  <a:pt x="239" y="892"/>
                </a:cubicBezTo>
                <a:cubicBezTo>
                  <a:pt x="82" y="1163"/>
                  <a:pt x="0" y="1470"/>
                  <a:pt x="0" y="1784"/>
                </a:cubicBezTo>
                <a:lnTo>
                  <a:pt x="0" y="8917"/>
                </a:lnTo>
                <a:lnTo>
                  <a:pt x="0" y="8918"/>
                </a:lnTo>
                <a:cubicBezTo>
                  <a:pt x="0" y="9231"/>
                  <a:pt x="82" y="9538"/>
                  <a:pt x="239" y="9809"/>
                </a:cubicBezTo>
                <a:cubicBezTo>
                  <a:pt x="395" y="10080"/>
                  <a:pt x="621" y="10306"/>
                  <a:pt x="892" y="10462"/>
                </a:cubicBezTo>
                <a:cubicBezTo>
                  <a:pt x="1163" y="10619"/>
                  <a:pt x="1470" y="10701"/>
                  <a:pt x="1784" y="10701"/>
                </a:cubicBezTo>
                <a:lnTo>
                  <a:pt x="12517" y="10701"/>
                </a:lnTo>
                <a:lnTo>
                  <a:pt x="12518" y="10701"/>
                </a:lnTo>
                <a:cubicBezTo>
                  <a:pt x="12831" y="10701"/>
                  <a:pt x="13138" y="10619"/>
                  <a:pt x="13409" y="10462"/>
                </a:cubicBezTo>
                <a:cubicBezTo>
                  <a:pt x="13680" y="10306"/>
                  <a:pt x="13906" y="10080"/>
                  <a:pt x="14062" y="9809"/>
                </a:cubicBezTo>
                <a:cubicBezTo>
                  <a:pt x="14219" y="9538"/>
                  <a:pt x="14301" y="9231"/>
                  <a:pt x="14301" y="8918"/>
                </a:cubicBezTo>
                <a:lnTo>
                  <a:pt x="14301" y="1783"/>
                </a:lnTo>
                <a:lnTo>
                  <a:pt x="14301" y="1784"/>
                </a:lnTo>
                <a:lnTo>
                  <a:pt x="14301" y="1783"/>
                </a:lnTo>
                <a:cubicBezTo>
                  <a:pt x="14301" y="1470"/>
                  <a:pt x="14219" y="1163"/>
                  <a:pt x="14062" y="892"/>
                </a:cubicBezTo>
                <a:cubicBezTo>
                  <a:pt x="13906" y="621"/>
                  <a:pt x="13680" y="395"/>
                  <a:pt x="13409" y="239"/>
                </a:cubicBezTo>
                <a:cubicBezTo>
                  <a:pt x="13138" y="82"/>
                  <a:pt x="12831" y="0"/>
                  <a:pt x="12518" y="0"/>
                </a:cubicBezTo>
                <a:lnTo>
                  <a:pt x="1783" y="0"/>
                </a:lnTo>
              </a:path>
            </a:pathLst>
          </a:custGeom>
          <a:ln w="76200"/>
        </p:spPr>
        <p:style>
          <a:lnRef idx="1">
            <a:schemeClr val="dk1"/>
          </a:lnRef>
          <a:fillRef idx="0">
            <a:schemeClr val="dk1"/>
          </a:fillRef>
          <a:effectRef idx="0">
            <a:schemeClr val="dk1"/>
          </a:effectRef>
          <a:fontRef idx="minor">
            <a:schemeClr val="tx1"/>
          </a:fontRef>
        </p:style>
      </p:sp>
      <p:sp>
        <p:nvSpPr>
          <p:cNvPr id="76" name="CustomShape 7"/>
          <p:cNvSpPr/>
          <p:nvPr/>
        </p:nvSpPr>
        <p:spPr>
          <a:xfrm>
            <a:off x="4449730" y="2464695"/>
            <a:ext cx="1176298" cy="1893060"/>
          </a:xfrm>
          <a:prstGeom prst="rect">
            <a:avLst/>
          </a:prstGeom>
          <a:ln/>
        </p:spPr>
        <p:style>
          <a:lnRef idx="2">
            <a:schemeClr val="dk1"/>
          </a:lnRef>
          <a:fillRef idx="1">
            <a:schemeClr val="lt1"/>
          </a:fillRef>
          <a:effectRef idx="0">
            <a:schemeClr val="dk1"/>
          </a:effectRef>
          <a:fontRef idx="minor">
            <a:schemeClr val="dk1"/>
          </a:fontRef>
        </p:style>
        <p:txBody>
          <a:bodyPr wrap="none" lIns="108847" tIns="54423" rIns="108847" bIns="54423" anchor="ctr">
            <a:noAutofit/>
          </a:bodyPr>
          <a:lstStyle/>
          <a:p>
            <a:pPr algn="ctr"/>
            <a:r>
              <a:rPr lang="fr-FR" spc="-1" dirty="0">
                <a:latin typeface="Arial"/>
              </a:rPr>
              <a:t>Table</a:t>
            </a:r>
          </a:p>
          <a:p>
            <a:pPr algn="ctr"/>
            <a:r>
              <a:rPr lang="fr-FR" spc="-1" dirty="0">
                <a:latin typeface="Arial"/>
              </a:rPr>
              <a:t>producteur</a:t>
            </a:r>
          </a:p>
        </p:txBody>
      </p:sp>
      <p:sp>
        <p:nvSpPr>
          <p:cNvPr id="77" name="CustomShape 8"/>
          <p:cNvSpPr/>
          <p:nvPr/>
        </p:nvSpPr>
        <p:spPr>
          <a:xfrm>
            <a:off x="2865198" y="2473653"/>
            <a:ext cx="1176299" cy="1910693"/>
          </a:xfrm>
          <a:prstGeom prst="rect">
            <a:avLst/>
          </a:prstGeom>
          <a:ln/>
        </p:spPr>
        <p:style>
          <a:lnRef idx="2">
            <a:schemeClr val="dk1"/>
          </a:lnRef>
          <a:fillRef idx="1">
            <a:schemeClr val="lt1"/>
          </a:fillRef>
          <a:effectRef idx="0">
            <a:schemeClr val="dk1"/>
          </a:effectRef>
          <a:fontRef idx="minor">
            <a:schemeClr val="dk1"/>
          </a:fontRef>
        </p:style>
        <p:txBody>
          <a:bodyPr wrap="none" lIns="108847" tIns="54423" rIns="108847" bIns="54423" anchor="ctr">
            <a:noAutofit/>
          </a:bodyPr>
          <a:lstStyle/>
          <a:p>
            <a:pPr algn="ctr"/>
            <a:r>
              <a:rPr lang="fr-FR" sz="2177" spc="-1" dirty="0">
                <a:latin typeface="Arial"/>
              </a:rPr>
              <a:t>Table</a:t>
            </a:r>
          </a:p>
          <a:p>
            <a:pPr algn="ctr"/>
            <a:r>
              <a:rPr lang="fr-FR" sz="2177" spc="-1" dirty="0">
                <a:latin typeface="Arial"/>
              </a:rPr>
              <a:t> origine</a:t>
            </a:r>
          </a:p>
        </p:txBody>
      </p:sp>
      <p:sp>
        <p:nvSpPr>
          <p:cNvPr id="79" name="CustomShape 10"/>
          <p:cNvSpPr/>
          <p:nvPr/>
        </p:nvSpPr>
        <p:spPr>
          <a:xfrm>
            <a:off x="8406749" y="5833964"/>
            <a:ext cx="653080" cy="813596"/>
          </a:xfrm>
          <a:prstGeom prst="can">
            <a:avLst>
              <a:gd name="adj" fmla="val 25000"/>
            </a:avLst>
          </a:prstGeom>
          <a:noFill/>
          <a:ln w="0">
            <a:solidFill>
              <a:srgbClr val="3465A4"/>
            </a:solidFill>
          </a:ln>
        </p:spPr>
        <p:style>
          <a:lnRef idx="0">
            <a:scrgbClr r="0" g="0" b="0"/>
          </a:lnRef>
          <a:fillRef idx="0">
            <a:scrgbClr r="0" g="0" b="0"/>
          </a:fillRef>
          <a:effectRef idx="0">
            <a:scrgbClr r="0" g="0" b="0"/>
          </a:effectRef>
          <a:fontRef idx="minor"/>
        </p:style>
        <p:txBody>
          <a:bodyPr wrap="none" lIns="108847" tIns="54423" rIns="108847" bIns="54423" anchor="ctr">
            <a:noAutofit/>
          </a:bodyPr>
          <a:lstStyle/>
          <a:p>
            <a:pPr algn="ctr"/>
            <a:r>
              <a:rPr lang="fr-FR" sz="2177" spc="-1">
                <a:latin typeface="Arial"/>
              </a:rPr>
              <a:t>API</a:t>
            </a:r>
          </a:p>
        </p:txBody>
      </p:sp>
      <p:sp>
        <p:nvSpPr>
          <p:cNvPr id="80" name="CustomShape 11"/>
          <p:cNvSpPr/>
          <p:nvPr/>
        </p:nvSpPr>
        <p:spPr>
          <a:xfrm>
            <a:off x="7535976" y="5790426"/>
            <a:ext cx="870773" cy="857134"/>
          </a:xfrm>
          <a:prstGeom prst="rect">
            <a:avLst/>
          </a:prstGeom>
          <a:noFill/>
          <a:ln w="0">
            <a:solidFill>
              <a:srgbClr val="3465A4"/>
            </a:solidFill>
          </a:ln>
        </p:spPr>
        <p:style>
          <a:lnRef idx="0">
            <a:scrgbClr r="0" g="0" b="0"/>
          </a:lnRef>
          <a:fillRef idx="0">
            <a:scrgbClr r="0" g="0" b="0"/>
          </a:fillRef>
          <a:effectRef idx="0">
            <a:scrgbClr r="0" g="0" b="0"/>
          </a:effectRef>
          <a:fontRef idx="minor"/>
        </p:style>
        <p:txBody>
          <a:bodyPr wrap="none" lIns="108847" tIns="54423" rIns="108847" bIns="54423" anchor="ctr">
            <a:noAutofit/>
          </a:bodyPr>
          <a:lstStyle/>
          <a:p>
            <a:pPr algn="ctr"/>
            <a:r>
              <a:rPr lang="fr-FR" sz="2177" spc="-1" dirty="0" err="1">
                <a:latin typeface="Arial"/>
              </a:rPr>
              <a:t>ebay</a:t>
            </a:r>
            <a:endParaRPr lang="fr-FR" sz="2177" spc="-1" dirty="0">
              <a:latin typeface="Arial"/>
            </a:endParaRPr>
          </a:p>
        </p:txBody>
      </p:sp>
      <p:sp>
        <p:nvSpPr>
          <p:cNvPr id="81" name="CustomShape 12"/>
          <p:cNvSpPr/>
          <p:nvPr/>
        </p:nvSpPr>
        <p:spPr>
          <a:xfrm>
            <a:off x="7696883" y="2378849"/>
            <a:ext cx="1523852" cy="1436340"/>
          </a:xfrm>
          <a:prstGeom prst="rect">
            <a:avLst/>
          </a:prstGeom>
          <a:ln/>
        </p:spPr>
        <p:style>
          <a:lnRef idx="2">
            <a:schemeClr val="accent1"/>
          </a:lnRef>
          <a:fillRef idx="1">
            <a:schemeClr val="lt1"/>
          </a:fillRef>
          <a:effectRef idx="0">
            <a:schemeClr val="accent1"/>
          </a:effectRef>
          <a:fontRef idx="minor">
            <a:schemeClr val="dk1"/>
          </a:fontRef>
        </p:style>
        <p:txBody>
          <a:bodyPr wrap="none" lIns="108847" tIns="54423" rIns="108847" bIns="54423">
            <a:noAutofit/>
          </a:bodyPr>
          <a:lstStyle/>
          <a:p>
            <a:pPr algn="ctr"/>
            <a:endParaRPr lang="fr-FR" sz="1572" spc="-1" dirty="0">
              <a:latin typeface="Arial"/>
            </a:endParaRPr>
          </a:p>
          <a:p>
            <a:pPr algn="ctr"/>
            <a:r>
              <a:rPr lang="fr-FR" sz="1572" spc="-1" dirty="0">
                <a:latin typeface="Arial"/>
              </a:rPr>
              <a:t>Table</a:t>
            </a:r>
          </a:p>
          <a:p>
            <a:pPr algn="ctr"/>
            <a:r>
              <a:rPr lang="fr-FR" sz="1572" spc="-1" dirty="0">
                <a:latin typeface="Arial"/>
              </a:rPr>
              <a:t>collection</a:t>
            </a:r>
          </a:p>
          <a:p>
            <a:pPr algn="ctr"/>
            <a:endParaRPr lang="fr-FR" sz="1572" spc="-1" dirty="0">
              <a:latin typeface="Arial"/>
            </a:endParaRPr>
          </a:p>
          <a:p>
            <a:pPr algn="ctr"/>
            <a:endParaRPr lang="fr-FR" sz="1572" spc="-1" dirty="0">
              <a:latin typeface="Arial"/>
            </a:endParaRPr>
          </a:p>
        </p:txBody>
      </p:sp>
      <p:sp>
        <p:nvSpPr>
          <p:cNvPr id="82" name="CustomShape 13"/>
          <p:cNvSpPr/>
          <p:nvPr/>
        </p:nvSpPr>
        <p:spPr>
          <a:xfrm>
            <a:off x="7738344" y="4101216"/>
            <a:ext cx="1523852" cy="827234"/>
          </a:xfrm>
          <a:prstGeom prst="rect">
            <a:avLst/>
          </a:prstGeom>
          <a:ln/>
        </p:spPr>
        <p:style>
          <a:lnRef idx="2">
            <a:schemeClr val="accent1"/>
          </a:lnRef>
          <a:fillRef idx="1">
            <a:schemeClr val="lt1"/>
          </a:fillRef>
          <a:effectRef idx="0">
            <a:schemeClr val="accent1"/>
          </a:effectRef>
          <a:fontRef idx="minor">
            <a:schemeClr val="dk1"/>
          </a:fontRef>
        </p:style>
        <p:txBody>
          <a:bodyPr wrap="none" lIns="108847" tIns="54423" rIns="108847" bIns="54423">
            <a:noAutofit/>
          </a:bodyPr>
          <a:lstStyle/>
          <a:p>
            <a:pPr algn="ctr"/>
            <a:r>
              <a:rPr lang="fr-FR" sz="1693" spc="-1" dirty="0">
                <a:latin typeface="Arial"/>
              </a:rPr>
              <a:t>Table </a:t>
            </a:r>
          </a:p>
          <a:p>
            <a:pPr algn="ctr"/>
            <a:r>
              <a:rPr lang="fr-FR" sz="1693" spc="-1" dirty="0">
                <a:latin typeface="Arial"/>
              </a:rPr>
              <a:t>suivi des prix</a:t>
            </a:r>
          </a:p>
        </p:txBody>
      </p:sp>
      <p:sp>
        <p:nvSpPr>
          <p:cNvPr id="83" name="CustomShape 14"/>
          <p:cNvSpPr/>
          <p:nvPr/>
        </p:nvSpPr>
        <p:spPr>
          <a:xfrm>
            <a:off x="9753323" y="1425389"/>
            <a:ext cx="2296419" cy="1335978"/>
          </a:xfrm>
          <a:custGeom>
            <a:avLst/>
            <a:gdLst/>
            <a:ahLst/>
            <a:cxnLst/>
            <a:rect l="0" t="0" r="r" b="b"/>
            <a:pathLst>
              <a:path w="4001" h="3500">
                <a:moveTo>
                  <a:pt x="2000" y="0"/>
                </a:moveTo>
                <a:lnTo>
                  <a:pt x="4000" y="3499"/>
                </a:lnTo>
                <a:lnTo>
                  <a:pt x="0" y="3499"/>
                </a:lnTo>
                <a:lnTo>
                  <a:pt x="2000" y="0"/>
                </a:lnTo>
              </a:path>
            </a:pathLst>
          </a:custGeom>
          <a:ln w="38100"/>
        </p:spPr>
        <p:style>
          <a:lnRef idx="1">
            <a:schemeClr val="accent3"/>
          </a:lnRef>
          <a:fillRef idx="0">
            <a:schemeClr val="accent3"/>
          </a:fillRef>
          <a:effectRef idx="0">
            <a:schemeClr val="accent3"/>
          </a:effectRef>
          <a:fontRef idx="minor">
            <a:schemeClr val="tx1"/>
          </a:fontRef>
        </p:style>
        <p:txBody>
          <a:bodyPr wrap="none" lIns="108847" tIns="54423" rIns="108847" bIns="54423" anchor="ctr">
            <a:noAutofit/>
          </a:bodyPr>
          <a:lstStyle/>
          <a:p>
            <a:pPr algn="ctr"/>
            <a:r>
              <a:rPr lang="fr-FR" sz="1572" spc="-1" dirty="0">
                <a:latin typeface="Arial"/>
              </a:rPr>
              <a:t>Visualisation:</a:t>
            </a:r>
          </a:p>
          <a:p>
            <a:pPr algn="ctr"/>
            <a:r>
              <a:rPr lang="fr-FR" sz="1572" spc="-1" dirty="0">
                <a:latin typeface="Arial"/>
              </a:rPr>
              <a:t>Dash</a:t>
            </a:r>
          </a:p>
        </p:txBody>
      </p:sp>
      <p:cxnSp>
        <p:nvCxnSpPr>
          <p:cNvPr id="84" name="Line 15"/>
          <p:cNvCxnSpPr/>
          <p:nvPr/>
        </p:nvCxnSpPr>
        <p:spPr>
          <a:xfrm>
            <a:off x="214" y="0"/>
            <a:ext cx="435" cy="435"/>
          </a:xfrm>
          <a:prstGeom prst="line">
            <a:avLst/>
          </a:prstGeom>
          <a:ln w="0">
            <a:solidFill>
              <a:srgbClr val="3465A4"/>
            </a:solidFill>
          </a:ln>
        </p:spPr>
      </p:cxnSp>
      <p:cxnSp>
        <p:nvCxnSpPr>
          <p:cNvPr id="85" name="Line 16"/>
          <p:cNvCxnSpPr/>
          <p:nvPr/>
        </p:nvCxnSpPr>
        <p:spPr>
          <a:xfrm>
            <a:off x="214" y="0"/>
            <a:ext cx="435" cy="435"/>
          </a:xfrm>
          <a:prstGeom prst="line">
            <a:avLst/>
          </a:prstGeom>
          <a:ln w="0">
            <a:solidFill>
              <a:srgbClr val="3465A4"/>
            </a:solidFill>
          </a:ln>
        </p:spPr>
      </p:cxnSp>
      <p:sp>
        <p:nvSpPr>
          <p:cNvPr id="86" name="Line 17"/>
          <p:cNvSpPr/>
          <p:nvPr/>
        </p:nvSpPr>
        <p:spPr>
          <a:xfrm flipV="1">
            <a:off x="2366328" y="2105720"/>
            <a:ext cx="439016" cy="2"/>
          </a:xfrm>
          <a:prstGeom prst="line">
            <a:avLst/>
          </a:prstGeom>
          <a:ln w="0">
            <a:solidFill>
              <a:srgbClr val="3465A4"/>
            </a:solidFill>
            <a:headEnd type="oval" w="med" len="med"/>
            <a:tailEnd type="triangle" w="med" len="med"/>
          </a:ln>
        </p:spPr>
        <p:style>
          <a:lnRef idx="0">
            <a:scrgbClr r="0" g="0" b="0"/>
          </a:lnRef>
          <a:fillRef idx="0">
            <a:scrgbClr r="0" g="0" b="0"/>
          </a:fillRef>
          <a:effectRef idx="0">
            <a:scrgbClr r="0" g="0" b="0"/>
          </a:effectRef>
          <a:fontRef idx="minor"/>
        </p:style>
      </p:sp>
      <p:sp>
        <p:nvSpPr>
          <p:cNvPr id="88" name="TextShape 19"/>
          <p:cNvSpPr txBox="1"/>
          <p:nvPr/>
        </p:nvSpPr>
        <p:spPr>
          <a:xfrm>
            <a:off x="9752868" y="3097019"/>
            <a:ext cx="1306159" cy="418842"/>
          </a:xfrm>
          <a:prstGeom prst="rect">
            <a:avLst/>
          </a:prstGeom>
          <a:noFill/>
          <a:ln w="0">
            <a:noFill/>
          </a:ln>
        </p:spPr>
        <p:txBody>
          <a:bodyPr lIns="108847" tIns="54423" rIns="108847" bIns="54423">
            <a:noAutofit/>
          </a:bodyPr>
          <a:lstStyle/>
          <a:p>
            <a:r>
              <a:rPr lang="fr-FR" sz="2177" spc="-1" dirty="0">
                <a:latin typeface="Arial"/>
              </a:rPr>
              <a:t>User</a:t>
            </a:r>
          </a:p>
        </p:txBody>
      </p:sp>
      <p:sp>
        <p:nvSpPr>
          <p:cNvPr id="91" name="TextShape 22"/>
          <p:cNvSpPr txBox="1"/>
          <p:nvPr/>
        </p:nvSpPr>
        <p:spPr>
          <a:xfrm>
            <a:off x="3585883" y="87512"/>
            <a:ext cx="3613907" cy="418842"/>
          </a:xfrm>
          <a:prstGeom prst="rect">
            <a:avLst/>
          </a:prstGeom>
          <a:noFill/>
          <a:ln w="0">
            <a:noFill/>
          </a:ln>
        </p:spPr>
        <p:txBody>
          <a:bodyPr lIns="108847" tIns="54423" rIns="108847" bIns="54423">
            <a:noAutofit/>
          </a:bodyPr>
          <a:lstStyle/>
          <a:p>
            <a:r>
              <a:rPr lang="fr-FR" sz="2400" u="sng" spc="-1" dirty="0">
                <a:latin typeface="Arial"/>
              </a:rPr>
              <a:t>Schéma du projet</a:t>
            </a:r>
            <a:endParaRPr lang="fr-FR" sz="2177" b="1" i="1" u="sng" spc="-1" dirty="0">
              <a:latin typeface="Arial"/>
            </a:endParaRPr>
          </a:p>
        </p:txBody>
      </p:sp>
      <p:sp>
        <p:nvSpPr>
          <p:cNvPr id="92" name="Line 23"/>
          <p:cNvSpPr/>
          <p:nvPr/>
        </p:nvSpPr>
        <p:spPr>
          <a:xfrm flipV="1">
            <a:off x="9059829" y="3316032"/>
            <a:ext cx="655336" cy="10864"/>
          </a:xfrm>
          <a:prstGeom prst="line">
            <a:avLst/>
          </a:prstGeom>
          <a:ln w="0">
            <a:solidFill>
              <a:srgbClr val="3465A4"/>
            </a:solidFill>
            <a:headEnd type="triangle" w="med" len="med"/>
            <a:tailEnd type="oval" w="med" len="med"/>
          </a:ln>
        </p:spPr>
        <p:style>
          <a:lnRef idx="0">
            <a:scrgbClr r="0" g="0" b="0"/>
          </a:lnRef>
          <a:fillRef idx="0">
            <a:scrgbClr r="0" g="0" b="0"/>
          </a:fillRef>
          <a:effectRef idx="0">
            <a:scrgbClr r="0" g="0" b="0"/>
          </a:effectRef>
          <a:fontRef idx="minor"/>
        </p:style>
      </p:sp>
      <p:cxnSp>
        <p:nvCxnSpPr>
          <p:cNvPr id="95" name="Line 26"/>
          <p:cNvCxnSpPr/>
          <p:nvPr/>
        </p:nvCxnSpPr>
        <p:spPr>
          <a:xfrm>
            <a:off x="214" y="0"/>
            <a:ext cx="435" cy="435"/>
          </a:xfrm>
          <a:prstGeom prst="line">
            <a:avLst/>
          </a:prstGeom>
          <a:ln w="0">
            <a:solidFill>
              <a:srgbClr val="3465A4"/>
            </a:solidFill>
            <a:tailEnd type="triangle" w="med" len="med"/>
          </a:ln>
        </p:spPr>
      </p:cxnSp>
      <p:cxnSp>
        <p:nvCxnSpPr>
          <p:cNvPr id="96" name="Line 27"/>
          <p:cNvCxnSpPr/>
          <p:nvPr/>
        </p:nvCxnSpPr>
        <p:spPr>
          <a:xfrm>
            <a:off x="214" y="0"/>
            <a:ext cx="435" cy="435"/>
          </a:xfrm>
          <a:prstGeom prst="line">
            <a:avLst/>
          </a:prstGeom>
          <a:ln w="0">
            <a:solidFill>
              <a:srgbClr val="3465A4"/>
            </a:solidFill>
            <a:tailEnd type="triangle" w="med" len="med"/>
          </a:ln>
        </p:spPr>
      </p:cxnSp>
      <p:sp>
        <p:nvSpPr>
          <p:cNvPr id="97" name="CustomShape 28"/>
          <p:cNvSpPr/>
          <p:nvPr/>
        </p:nvSpPr>
        <p:spPr>
          <a:xfrm>
            <a:off x="9796407" y="3538730"/>
            <a:ext cx="1523852" cy="1523852"/>
          </a:xfrm>
          <a:prstGeom prst="rect">
            <a:avLst/>
          </a:prstGeom>
          <a:ln/>
        </p:spPr>
        <p:style>
          <a:lnRef idx="2">
            <a:schemeClr val="accent6"/>
          </a:lnRef>
          <a:fillRef idx="1">
            <a:schemeClr val="lt1"/>
          </a:fillRef>
          <a:effectRef idx="0">
            <a:schemeClr val="accent6"/>
          </a:effectRef>
          <a:fontRef idx="minor">
            <a:schemeClr val="dk1"/>
          </a:fontRef>
        </p:style>
        <p:txBody>
          <a:bodyPr wrap="none" lIns="108847" tIns="54423" rIns="108847" bIns="54423" anchor="ctr">
            <a:noAutofit/>
          </a:bodyPr>
          <a:lstStyle/>
          <a:p>
            <a:r>
              <a:rPr lang="fr-FR" sz="1814" spc="-1" dirty="0">
                <a:latin typeface="Arial"/>
              </a:rPr>
              <a:t>Opérations:</a:t>
            </a:r>
          </a:p>
          <a:p>
            <a:r>
              <a:rPr lang="fr-FR" sz="1814" spc="-1" dirty="0">
                <a:latin typeface="Arial"/>
              </a:rPr>
              <a:t>- lire</a:t>
            </a:r>
          </a:p>
          <a:p>
            <a:r>
              <a:rPr lang="fr-FR" sz="1814" spc="-1" dirty="0">
                <a:latin typeface="Arial"/>
              </a:rPr>
              <a:t>- modifier</a:t>
            </a:r>
          </a:p>
          <a:p>
            <a:r>
              <a:rPr lang="fr-FR" sz="1814" spc="-1" dirty="0">
                <a:latin typeface="Arial"/>
              </a:rPr>
              <a:t>- ajouter</a:t>
            </a:r>
          </a:p>
          <a:p>
            <a:r>
              <a:rPr lang="fr-FR" sz="1814" spc="-1" dirty="0">
                <a:latin typeface="Arial"/>
              </a:rPr>
              <a:t>- supprimer</a:t>
            </a:r>
          </a:p>
        </p:txBody>
      </p:sp>
      <p:sp>
        <p:nvSpPr>
          <p:cNvPr id="2" name="Oval 1">
            <a:extLst>
              <a:ext uri="{FF2B5EF4-FFF2-40B4-BE49-F238E27FC236}">
                <a16:creationId xmlns:a16="http://schemas.microsoft.com/office/drawing/2014/main" id="{B73CFC03-5836-4A05-9D31-96C739B1A745}"/>
              </a:ext>
            </a:extLst>
          </p:cNvPr>
          <p:cNvSpPr/>
          <p:nvPr/>
        </p:nvSpPr>
        <p:spPr>
          <a:xfrm>
            <a:off x="5157926" y="1183341"/>
            <a:ext cx="2461549" cy="1099061"/>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fr-FR" sz="1800" spc="-1" dirty="0">
                <a:latin typeface="Arial"/>
              </a:rPr>
              <a:t>Base de données </a:t>
            </a:r>
            <a:r>
              <a:rPr lang="fr-FR" b="1" spc="-1" dirty="0">
                <a:latin typeface="Arial"/>
              </a:rPr>
              <a:t>P</a:t>
            </a:r>
            <a:r>
              <a:rPr lang="fr-FR" sz="1800" b="1" spc="-1" dirty="0">
                <a:latin typeface="Arial"/>
              </a:rPr>
              <a:t>ostgresql</a:t>
            </a:r>
          </a:p>
          <a:p>
            <a:pPr algn="ctr"/>
            <a:endParaRPr lang="fr-FR" dirty="0"/>
          </a:p>
        </p:txBody>
      </p:sp>
      <p:sp>
        <p:nvSpPr>
          <p:cNvPr id="28" name="Line 23">
            <a:extLst>
              <a:ext uri="{FF2B5EF4-FFF2-40B4-BE49-F238E27FC236}">
                <a16:creationId xmlns:a16="http://schemas.microsoft.com/office/drawing/2014/main" id="{FE090A74-321A-4E1A-BD32-D891F7992741}"/>
              </a:ext>
            </a:extLst>
          </p:cNvPr>
          <p:cNvSpPr/>
          <p:nvPr/>
        </p:nvSpPr>
        <p:spPr>
          <a:xfrm flipH="1">
            <a:off x="8207246" y="5098623"/>
            <a:ext cx="0" cy="813596"/>
          </a:xfrm>
          <a:prstGeom prst="line">
            <a:avLst/>
          </a:prstGeom>
          <a:ln w="0">
            <a:solidFill>
              <a:srgbClr val="3465A4"/>
            </a:solidFill>
            <a:headEnd type="triangle" w="med" len="med"/>
            <a:tailEnd type="oval" w="med" len="med"/>
          </a:ln>
        </p:spPr>
        <p:style>
          <a:lnRef idx="0">
            <a:scrgbClr r="0" g="0" b="0"/>
          </a:lnRef>
          <a:fillRef idx="0">
            <a:scrgbClr r="0" g="0" b="0"/>
          </a:fillRef>
          <a:effectRef idx="0">
            <a:scrgbClr r="0" g="0" b="0"/>
          </a:effectRef>
          <a:fontRef idx="minor"/>
        </p:style>
      </p:sp>
      <p:sp>
        <p:nvSpPr>
          <p:cNvPr id="29" name="CustomShape 1">
            <a:extLst>
              <a:ext uri="{FF2B5EF4-FFF2-40B4-BE49-F238E27FC236}">
                <a16:creationId xmlns:a16="http://schemas.microsoft.com/office/drawing/2014/main" id="{DEF05590-AB52-4113-901C-349C13BC364F}"/>
              </a:ext>
            </a:extLst>
          </p:cNvPr>
          <p:cNvSpPr/>
          <p:nvPr/>
        </p:nvSpPr>
        <p:spPr>
          <a:xfrm>
            <a:off x="317971" y="3669209"/>
            <a:ext cx="1945305" cy="692626"/>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wrap="none" lIns="108847" tIns="54423" rIns="108847" bIns="54423" anchor="ctr">
            <a:noAutofit/>
          </a:bodyPr>
          <a:lstStyle/>
          <a:p>
            <a:pPr algn="ctr"/>
            <a:r>
              <a:rPr lang="fr-FR" sz="2400" spc="-1" dirty="0">
                <a:latin typeface="Arial"/>
              </a:rPr>
              <a:t>Scraping/ </a:t>
            </a:r>
          </a:p>
          <a:p>
            <a:pPr algn="ctr"/>
            <a:r>
              <a:rPr lang="fr-FR" sz="2400" spc="-1" dirty="0" err="1">
                <a:latin typeface="Arial"/>
              </a:rPr>
              <a:t>Test.json</a:t>
            </a:r>
            <a:endParaRPr lang="fr-FR" sz="2400" spc="-1" dirty="0">
              <a:latin typeface="Arial"/>
            </a:endParaRPr>
          </a:p>
        </p:txBody>
      </p:sp>
      <p:sp>
        <p:nvSpPr>
          <p:cNvPr id="30" name="Line 17">
            <a:extLst>
              <a:ext uri="{FF2B5EF4-FFF2-40B4-BE49-F238E27FC236}">
                <a16:creationId xmlns:a16="http://schemas.microsoft.com/office/drawing/2014/main" id="{29555E5B-5267-4354-BC04-F089F43183DB}"/>
              </a:ext>
            </a:extLst>
          </p:cNvPr>
          <p:cNvSpPr/>
          <p:nvPr/>
        </p:nvSpPr>
        <p:spPr>
          <a:xfrm flipV="1">
            <a:off x="2318617" y="3031360"/>
            <a:ext cx="394421" cy="3"/>
          </a:xfrm>
          <a:prstGeom prst="line">
            <a:avLst/>
          </a:prstGeom>
          <a:ln w="0">
            <a:solidFill>
              <a:srgbClr val="3465A4"/>
            </a:solidFill>
            <a:headEnd type="oval" w="med" len="med"/>
            <a:tailEnd type="triangle" w="med" len="med"/>
          </a:ln>
        </p:spPr>
        <p:style>
          <a:lnRef idx="0">
            <a:scrgbClr r="0" g="0" b="0"/>
          </a:lnRef>
          <a:fillRef idx="0">
            <a:scrgbClr r="0" g="0" b="0"/>
          </a:fillRef>
          <a:effectRef idx="0">
            <a:scrgbClr r="0" g="0" b="0"/>
          </a:effectRef>
          <a:fontRef idx="minor"/>
        </p:style>
      </p:sp>
      <p:sp>
        <p:nvSpPr>
          <p:cNvPr id="31" name="Line 17">
            <a:extLst>
              <a:ext uri="{FF2B5EF4-FFF2-40B4-BE49-F238E27FC236}">
                <a16:creationId xmlns:a16="http://schemas.microsoft.com/office/drawing/2014/main" id="{6D7E9077-23A0-46C8-9471-A675720F9EC7}"/>
              </a:ext>
            </a:extLst>
          </p:cNvPr>
          <p:cNvSpPr/>
          <p:nvPr/>
        </p:nvSpPr>
        <p:spPr>
          <a:xfrm flipV="1">
            <a:off x="2286428" y="3910253"/>
            <a:ext cx="372951" cy="3"/>
          </a:xfrm>
          <a:prstGeom prst="line">
            <a:avLst/>
          </a:prstGeom>
          <a:ln w="0">
            <a:solidFill>
              <a:srgbClr val="3465A4"/>
            </a:solidFill>
            <a:headEnd type="oval" w="med" len="med"/>
            <a:tailEnd type="triangle" w="med" len="med"/>
          </a:ln>
        </p:spPr>
        <p:style>
          <a:lnRef idx="0">
            <a:scrgbClr r="0" g="0" b="0"/>
          </a:lnRef>
          <a:fillRef idx="0">
            <a:scrgbClr r="0" g="0" b="0"/>
          </a:fillRef>
          <a:effectRef idx="0">
            <a:scrgbClr r="0" g="0" b="0"/>
          </a:effectRef>
          <a:fontRef idx="minor"/>
        </p:style>
      </p:sp>
      <p:sp>
        <p:nvSpPr>
          <p:cNvPr id="33" name="TextShape 22">
            <a:extLst>
              <a:ext uri="{FF2B5EF4-FFF2-40B4-BE49-F238E27FC236}">
                <a16:creationId xmlns:a16="http://schemas.microsoft.com/office/drawing/2014/main" id="{29316A86-7EB3-40F1-B6E7-D09CF5DEAFCA}"/>
              </a:ext>
            </a:extLst>
          </p:cNvPr>
          <p:cNvSpPr txBox="1"/>
          <p:nvPr/>
        </p:nvSpPr>
        <p:spPr>
          <a:xfrm>
            <a:off x="237871" y="1326126"/>
            <a:ext cx="2221244" cy="418842"/>
          </a:xfrm>
          <a:prstGeom prst="rect">
            <a:avLst/>
          </a:prstGeom>
          <a:noFill/>
          <a:ln w="0">
            <a:noFill/>
          </a:ln>
        </p:spPr>
        <p:txBody>
          <a:bodyPr lIns="108847" tIns="54423" rIns="108847" bIns="54423">
            <a:noAutofit/>
          </a:bodyPr>
          <a:lstStyle/>
          <a:p>
            <a:r>
              <a:rPr lang="fr-FR" sz="1600" spc="-1" dirty="0">
                <a:latin typeface="Arial"/>
              </a:rPr>
              <a:t>Source des données</a:t>
            </a:r>
          </a:p>
        </p:txBody>
      </p:sp>
      <p:sp>
        <p:nvSpPr>
          <p:cNvPr id="34" name="CustomShape 1">
            <a:extLst>
              <a:ext uri="{FF2B5EF4-FFF2-40B4-BE49-F238E27FC236}">
                <a16:creationId xmlns:a16="http://schemas.microsoft.com/office/drawing/2014/main" id="{BFA8628E-F35B-460C-84F3-90DDA0D93556}"/>
              </a:ext>
            </a:extLst>
          </p:cNvPr>
          <p:cNvSpPr/>
          <p:nvPr/>
        </p:nvSpPr>
        <p:spPr>
          <a:xfrm>
            <a:off x="325111" y="4573863"/>
            <a:ext cx="1945305" cy="692626"/>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wrap="none" lIns="108847" tIns="54423" rIns="108847" bIns="54423" anchor="ctr">
            <a:noAutofit/>
          </a:bodyPr>
          <a:lstStyle/>
          <a:p>
            <a:pPr algn="ctr"/>
            <a:r>
              <a:rPr lang="fr-FR" sz="2177" spc="-1" dirty="0">
                <a:latin typeface="Arial"/>
              </a:rPr>
              <a:t>Wikirum.cvs</a:t>
            </a:r>
          </a:p>
        </p:txBody>
      </p:sp>
      <p:sp>
        <p:nvSpPr>
          <p:cNvPr id="35" name="Line 17">
            <a:extLst>
              <a:ext uri="{FF2B5EF4-FFF2-40B4-BE49-F238E27FC236}">
                <a16:creationId xmlns:a16="http://schemas.microsoft.com/office/drawing/2014/main" id="{F5EF4B39-199C-4AAB-824E-60E7ED44F8AE}"/>
              </a:ext>
            </a:extLst>
          </p:cNvPr>
          <p:cNvSpPr/>
          <p:nvPr/>
        </p:nvSpPr>
        <p:spPr>
          <a:xfrm flipV="1">
            <a:off x="2291723" y="4922916"/>
            <a:ext cx="242479" cy="4"/>
          </a:xfrm>
          <a:prstGeom prst="line">
            <a:avLst/>
          </a:prstGeom>
          <a:ln w="0">
            <a:solidFill>
              <a:srgbClr val="3465A4"/>
            </a:solidFill>
            <a:headEnd type="oval" w="med" len="med"/>
            <a:tailEnd type="triangle" w="med" len="med"/>
          </a:ln>
        </p:spPr>
        <p:style>
          <a:lnRef idx="0">
            <a:scrgbClr r="0" g="0" b="0"/>
          </a:lnRef>
          <a:fillRef idx="0">
            <a:scrgbClr r="0" g="0" b="0"/>
          </a:fillRef>
          <a:effectRef idx="0">
            <a:scrgbClr r="0" g="0" b="0"/>
          </a:effectRef>
          <a:fontRef idx="minor"/>
        </p:style>
      </p:sp>
      <p:sp>
        <p:nvSpPr>
          <p:cNvPr id="32" name="CustomShape 8">
            <a:extLst>
              <a:ext uri="{FF2B5EF4-FFF2-40B4-BE49-F238E27FC236}">
                <a16:creationId xmlns:a16="http://schemas.microsoft.com/office/drawing/2014/main" id="{BB739DF1-8597-400C-8E3B-FBC5BA38667A}"/>
              </a:ext>
            </a:extLst>
          </p:cNvPr>
          <p:cNvSpPr/>
          <p:nvPr/>
        </p:nvSpPr>
        <p:spPr>
          <a:xfrm>
            <a:off x="6057041" y="2501309"/>
            <a:ext cx="1176299" cy="1910693"/>
          </a:xfrm>
          <a:prstGeom prst="rect">
            <a:avLst/>
          </a:prstGeom>
          <a:ln/>
        </p:spPr>
        <p:style>
          <a:lnRef idx="2">
            <a:schemeClr val="dk1"/>
          </a:lnRef>
          <a:fillRef idx="1">
            <a:schemeClr val="lt1"/>
          </a:fillRef>
          <a:effectRef idx="0">
            <a:schemeClr val="dk1"/>
          </a:effectRef>
          <a:fontRef idx="minor">
            <a:schemeClr val="dk1"/>
          </a:fontRef>
        </p:style>
        <p:txBody>
          <a:bodyPr wrap="none" lIns="108847" tIns="54423" rIns="108847" bIns="54423" anchor="ctr">
            <a:noAutofit/>
          </a:bodyPr>
          <a:lstStyle/>
          <a:p>
            <a:pPr algn="ctr"/>
            <a:r>
              <a:rPr lang="fr-FR" sz="2177" spc="-1" dirty="0">
                <a:latin typeface="Arial"/>
              </a:rPr>
              <a:t>Table</a:t>
            </a:r>
          </a:p>
          <a:p>
            <a:pPr algn="ctr"/>
            <a:r>
              <a:rPr lang="fr-FR" sz="2177" spc="-1" dirty="0">
                <a:latin typeface="Arial"/>
              </a:rPr>
              <a:t> Produit</a:t>
            </a:r>
          </a:p>
        </p:txBody>
      </p:sp>
    </p:spTree>
    <p:extLst>
      <p:ext uri="{BB962C8B-B14F-4D97-AF65-F5344CB8AC3E}">
        <p14:creationId xmlns:p14="http://schemas.microsoft.com/office/powerpoint/2010/main" val="38501631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795AB09-69F0-4235-BDA2-715D5EA5220D}"/>
              </a:ext>
            </a:extLst>
          </p:cNvPr>
          <p:cNvSpPr txBox="1"/>
          <p:nvPr/>
        </p:nvSpPr>
        <p:spPr>
          <a:xfrm>
            <a:off x="89100" y="3144331"/>
            <a:ext cx="2006640" cy="427361"/>
          </a:xfrm>
          <a:prstGeom prst="rect">
            <a:avLst/>
          </a:prstGeom>
          <a:noFill/>
        </p:spPr>
        <p:txBody>
          <a:bodyPr wrap="square" rtlCol="0">
            <a:spAutoFit/>
          </a:bodyPr>
          <a:lstStyle/>
          <a:p>
            <a:r>
              <a:rPr lang="fr-FR" sz="2177" dirty="0"/>
              <a:t>Fichiers CSV</a:t>
            </a:r>
          </a:p>
        </p:txBody>
      </p:sp>
      <p:sp>
        <p:nvSpPr>
          <p:cNvPr id="8" name="TextBox 7">
            <a:extLst>
              <a:ext uri="{FF2B5EF4-FFF2-40B4-BE49-F238E27FC236}">
                <a16:creationId xmlns:a16="http://schemas.microsoft.com/office/drawing/2014/main" id="{21D13A4B-E109-4999-9E1E-860A622EEC95}"/>
              </a:ext>
            </a:extLst>
          </p:cNvPr>
          <p:cNvSpPr txBox="1"/>
          <p:nvPr/>
        </p:nvSpPr>
        <p:spPr>
          <a:xfrm>
            <a:off x="107532" y="3826290"/>
            <a:ext cx="2006640" cy="427361"/>
          </a:xfrm>
          <a:prstGeom prst="rect">
            <a:avLst/>
          </a:prstGeom>
          <a:noFill/>
        </p:spPr>
        <p:txBody>
          <a:bodyPr wrap="square" rtlCol="0">
            <a:spAutoFit/>
          </a:bodyPr>
          <a:lstStyle/>
          <a:p>
            <a:r>
              <a:rPr lang="fr-FR" sz="2177" dirty="0"/>
              <a:t>Web </a:t>
            </a:r>
            <a:r>
              <a:rPr lang="fr-FR" sz="2177" dirty="0" err="1"/>
              <a:t>scraping</a:t>
            </a:r>
            <a:endParaRPr lang="fr-FR" sz="2177" dirty="0"/>
          </a:p>
        </p:txBody>
      </p:sp>
      <p:sp>
        <p:nvSpPr>
          <p:cNvPr id="2" name="Rectangle 1">
            <a:extLst>
              <a:ext uri="{FF2B5EF4-FFF2-40B4-BE49-F238E27FC236}">
                <a16:creationId xmlns:a16="http://schemas.microsoft.com/office/drawing/2014/main" id="{383DA51E-596A-4170-9A96-9A619428888E}"/>
              </a:ext>
            </a:extLst>
          </p:cNvPr>
          <p:cNvSpPr/>
          <p:nvPr/>
        </p:nvSpPr>
        <p:spPr>
          <a:xfrm>
            <a:off x="106343" y="1133244"/>
            <a:ext cx="2197021" cy="13273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177" dirty="0"/>
              <a:t>Récupération des données brutes</a:t>
            </a:r>
          </a:p>
        </p:txBody>
      </p:sp>
      <p:sp>
        <p:nvSpPr>
          <p:cNvPr id="9" name="Rectangle 8">
            <a:extLst>
              <a:ext uri="{FF2B5EF4-FFF2-40B4-BE49-F238E27FC236}">
                <a16:creationId xmlns:a16="http://schemas.microsoft.com/office/drawing/2014/main" id="{10A4979F-ADC7-4E45-9D6A-53F97B22FC64}"/>
              </a:ext>
            </a:extLst>
          </p:cNvPr>
          <p:cNvSpPr/>
          <p:nvPr/>
        </p:nvSpPr>
        <p:spPr>
          <a:xfrm>
            <a:off x="2792564" y="2497448"/>
            <a:ext cx="1874350" cy="10966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177" dirty="0"/>
              <a:t>Nettoyage des données</a:t>
            </a:r>
          </a:p>
        </p:txBody>
      </p:sp>
      <p:sp>
        <p:nvSpPr>
          <p:cNvPr id="10" name="Rectangle 9">
            <a:extLst>
              <a:ext uri="{FF2B5EF4-FFF2-40B4-BE49-F238E27FC236}">
                <a16:creationId xmlns:a16="http://schemas.microsoft.com/office/drawing/2014/main" id="{73CC218C-0450-42E5-94FD-0C928BAEFD3A}"/>
              </a:ext>
            </a:extLst>
          </p:cNvPr>
          <p:cNvSpPr/>
          <p:nvPr/>
        </p:nvSpPr>
        <p:spPr>
          <a:xfrm>
            <a:off x="5194586" y="3630977"/>
            <a:ext cx="1874350" cy="10966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177" dirty="0"/>
              <a:t>Insertion des données</a:t>
            </a:r>
          </a:p>
        </p:txBody>
      </p:sp>
      <p:sp>
        <p:nvSpPr>
          <p:cNvPr id="11" name="TextBox 10">
            <a:extLst>
              <a:ext uri="{FF2B5EF4-FFF2-40B4-BE49-F238E27FC236}">
                <a16:creationId xmlns:a16="http://schemas.microsoft.com/office/drawing/2014/main" id="{918AB16E-132E-4C1A-86EE-0B79F166A92E}"/>
              </a:ext>
            </a:extLst>
          </p:cNvPr>
          <p:cNvSpPr txBox="1"/>
          <p:nvPr/>
        </p:nvSpPr>
        <p:spPr>
          <a:xfrm>
            <a:off x="98316" y="4388447"/>
            <a:ext cx="2006640" cy="427361"/>
          </a:xfrm>
          <a:prstGeom prst="rect">
            <a:avLst/>
          </a:prstGeom>
          <a:noFill/>
        </p:spPr>
        <p:txBody>
          <a:bodyPr wrap="square" rtlCol="0">
            <a:spAutoFit/>
          </a:bodyPr>
          <a:lstStyle/>
          <a:p>
            <a:r>
              <a:rPr lang="fr-FR" sz="2177" dirty="0"/>
              <a:t>Fichier Excel</a:t>
            </a:r>
          </a:p>
        </p:txBody>
      </p:sp>
      <p:sp>
        <p:nvSpPr>
          <p:cNvPr id="12" name="Rectangle 11">
            <a:extLst>
              <a:ext uri="{FF2B5EF4-FFF2-40B4-BE49-F238E27FC236}">
                <a16:creationId xmlns:a16="http://schemas.microsoft.com/office/drawing/2014/main" id="{346124CA-F702-46E3-9692-8AFCEFDFBCAA}"/>
              </a:ext>
            </a:extLst>
          </p:cNvPr>
          <p:cNvSpPr/>
          <p:nvPr/>
        </p:nvSpPr>
        <p:spPr>
          <a:xfrm>
            <a:off x="7645956" y="4764505"/>
            <a:ext cx="1874350" cy="10966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177" dirty="0"/>
              <a:t>Exploitation des données</a:t>
            </a:r>
          </a:p>
        </p:txBody>
      </p:sp>
      <p:cxnSp>
        <p:nvCxnSpPr>
          <p:cNvPr id="14" name="Straight Connector 13">
            <a:extLst>
              <a:ext uri="{FF2B5EF4-FFF2-40B4-BE49-F238E27FC236}">
                <a16:creationId xmlns:a16="http://schemas.microsoft.com/office/drawing/2014/main" id="{3A0E7C88-1875-42C2-AB3F-2FAF5AF8309B}"/>
              </a:ext>
            </a:extLst>
          </p:cNvPr>
          <p:cNvCxnSpPr>
            <a:cxnSpLocks/>
          </p:cNvCxnSpPr>
          <p:nvPr/>
        </p:nvCxnSpPr>
        <p:spPr>
          <a:xfrm flipH="1" flipV="1">
            <a:off x="2470016" y="608235"/>
            <a:ext cx="41619" cy="6249765"/>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9EEA6722-10F6-4059-9030-0D4A5A7275AD}"/>
              </a:ext>
            </a:extLst>
          </p:cNvPr>
          <p:cNvCxnSpPr>
            <a:cxnSpLocks/>
          </p:cNvCxnSpPr>
          <p:nvPr/>
        </p:nvCxnSpPr>
        <p:spPr>
          <a:xfrm flipH="1" flipV="1">
            <a:off x="4875308" y="543725"/>
            <a:ext cx="41619" cy="6249765"/>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624BFECD-B761-460A-AAC2-2F30FAE72CF4}"/>
              </a:ext>
            </a:extLst>
          </p:cNvPr>
          <p:cNvCxnSpPr>
            <a:cxnSpLocks/>
          </p:cNvCxnSpPr>
          <p:nvPr/>
        </p:nvCxnSpPr>
        <p:spPr>
          <a:xfrm flipH="1" flipV="1">
            <a:off x="9888637" y="525294"/>
            <a:ext cx="41619" cy="6249765"/>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7B4F4E44-5C18-4552-9E64-33D81A71B44E}"/>
              </a:ext>
            </a:extLst>
          </p:cNvPr>
          <p:cNvCxnSpPr>
            <a:cxnSpLocks/>
          </p:cNvCxnSpPr>
          <p:nvPr/>
        </p:nvCxnSpPr>
        <p:spPr>
          <a:xfrm flipH="1" flipV="1">
            <a:off x="7289816" y="562156"/>
            <a:ext cx="41619" cy="6249765"/>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Connector: Elbow 20">
            <a:extLst>
              <a:ext uri="{FF2B5EF4-FFF2-40B4-BE49-F238E27FC236}">
                <a16:creationId xmlns:a16="http://schemas.microsoft.com/office/drawing/2014/main" id="{3EED59FD-6C5A-49E2-8D06-1A5AD09002E0}"/>
              </a:ext>
            </a:extLst>
          </p:cNvPr>
          <p:cNvCxnSpPr>
            <a:cxnSpLocks/>
            <a:stCxn id="2" idx="2"/>
            <a:endCxn id="9" idx="1"/>
          </p:cNvCxnSpPr>
          <p:nvPr/>
        </p:nvCxnSpPr>
        <p:spPr>
          <a:xfrm rot="16200000" flipH="1">
            <a:off x="1706112" y="1959328"/>
            <a:ext cx="585195" cy="158771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4A191A22-D389-421A-B3D3-389550016309}"/>
              </a:ext>
            </a:extLst>
          </p:cNvPr>
          <p:cNvCxnSpPr/>
          <p:nvPr/>
        </p:nvCxnSpPr>
        <p:spPr>
          <a:xfrm rot="16200000" flipH="1">
            <a:off x="6600869" y="4250855"/>
            <a:ext cx="585196" cy="1523411"/>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Connector: Elbow 22">
            <a:extLst>
              <a:ext uri="{FF2B5EF4-FFF2-40B4-BE49-F238E27FC236}">
                <a16:creationId xmlns:a16="http://schemas.microsoft.com/office/drawing/2014/main" id="{C5529BE6-D866-4B9E-BE06-94EB0897F14F}"/>
              </a:ext>
            </a:extLst>
          </p:cNvPr>
          <p:cNvCxnSpPr/>
          <p:nvPr/>
        </p:nvCxnSpPr>
        <p:spPr>
          <a:xfrm rot="16200000" flipH="1">
            <a:off x="4195206" y="3125006"/>
            <a:ext cx="585196" cy="1523411"/>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5F81C44E-0118-44D4-8504-B8D213C4806E}"/>
              </a:ext>
            </a:extLst>
          </p:cNvPr>
          <p:cNvCxnSpPr/>
          <p:nvPr/>
        </p:nvCxnSpPr>
        <p:spPr>
          <a:xfrm>
            <a:off x="7346595" y="1603528"/>
            <a:ext cx="237539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B0EB6F36-5DF8-4C3C-9281-49C794BF2DDB}"/>
              </a:ext>
            </a:extLst>
          </p:cNvPr>
          <p:cNvCxnSpPr/>
          <p:nvPr/>
        </p:nvCxnSpPr>
        <p:spPr>
          <a:xfrm flipH="1">
            <a:off x="7418834" y="2875291"/>
            <a:ext cx="234078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4" name="Graphic 33" descr="Disk">
            <a:extLst>
              <a:ext uri="{FF2B5EF4-FFF2-40B4-BE49-F238E27FC236}">
                <a16:creationId xmlns:a16="http://schemas.microsoft.com/office/drawing/2014/main" id="{E757D02D-CEA7-4147-B5D3-6C46FFFFCB6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10693" y="4915127"/>
            <a:ext cx="780062" cy="780062"/>
          </a:xfrm>
          <a:prstGeom prst="rect">
            <a:avLst/>
          </a:prstGeom>
        </p:spPr>
      </p:pic>
      <p:pic>
        <p:nvPicPr>
          <p:cNvPr id="35" name="Graphic 34" descr="Disk">
            <a:extLst>
              <a:ext uri="{FF2B5EF4-FFF2-40B4-BE49-F238E27FC236}">
                <a16:creationId xmlns:a16="http://schemas.microsoft.com/office/drawing/2014/main" id="{103C75E3-6CDA-494B-8F25-B7CC4BB2B45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915985" y="2002973"/>
            <a:ext cx="780062" cy="780062"/>
          </a:xfrm>
          <a:prstGeom prst="rect">
            <a:avLst/>
          </a:prstGeom>
        </p:spPr>
      </p:pic>
      <p:sp>
        <p:nvSpPr>
          <p:cNvPr id="36" name="TextBox 35">
            <a:extLst>
              <a:ext uri="{FF2B5EF4-FFF2-40B4-BE49-F238E27FC236}">
                <a16:creationId xmlns:a16="http://schemas.microsoft.com/office/drawing/2014/main" id="{C2735D69-A621-466A-B83E-B5C6982A6BFB}"/>
              </a:ext>
            </a:extLst>
          </p:cNvPr>
          <p:cNvSpPr txBox="1"/>
          <p:nvPr/>
        </p:nvSpPr>
        <p:spPr>
          <a:xfrm>
            <a:off x="7645956" y="1133244"/>
            <a:ext cx="2006640" cy="427361"/>
          </a:xfrm>
          <a:prstGeom prst="rect">
            <a:avLst/>
          </a:prstGeom>
          <a:noFill/>
        </p:spPr>
        <p:txBody>
          <a:bodyPr wrap="square" rtlCol="0">
            <a:spAutoFit/>
          </a:bodyPr>
          <a:lstStyle/>
          <a:p>
            <a:r>
              <a:rPr lang="fr-FR" sz="2177" dirty="0"/>
              <a:t>Interroger</a:t>
            </a:r>
          </a:p>
        </p:txBody>
      </p:sp>
      <p:sp>
        <p:nvSpPr>
          <p:cNvPr id="37" name="TextBox 36">
            <a:extLst>
              <a:ext uri="{FF2B5EF4-FFF2-40B4-BE49-F238E27FC236}">
                <a16:creationId xmlns:a16="http://schemas.microsoft.com/office/drawing/2014/main" id="{E9C718E7-2BF2-4800-9B36-1433BABC5662}"/>
              </a:ext>
            </a:extLst>
          </p:cNvPr>
          <p:cNvSpPr txBox="1"/>
          <p:nvPr/>
        </p:nvSpPr>
        <p:spPr>
          <a:xfrm>
            <a:off x="7825067" y="2333588"/>
            <a:ext cx="2006640" cy="427361"/>
          </a:xfrm>
          <a:prstGeom prst="rect">
            <a:avLst/>
          </a:prstGeom>
          <a:noFill/>
        </p:spPr>
        <p:txBody>
          <a:bodyPr wrap="square" rtlCol="0">
            <a:spAutoFit/>
          </a:bodyPr>
          <a:lstStyle/>
          <a:p>
            <a:r>
              <a:rPr lang="fr-FR" sz="2177" dirty="0"/>
              <a:t>Ajouter</a:t>
            </a:r>
          </a:p>
        </p:txBody>
      </p:sp>
      <p:sp>
        <p:nvSpPr>
          <p:cNvPr id="38" name="TextBox 37">
            <a:extLst>
              <a:ext uri="{FF2B5EF4-FFF2-40B4-BE49-F238E27FC236}">
                <a16:creationId xmlns:a16="http://schemas.microsoft.com/office/drawing/2014/main" id="{1D551E7F-D029-42DC-B3D5-95E0576EB084}"/>
              </a:ext>
            </a:extLst>
          </p:cNvPr>
          <p:cNvSpPr txBox="1"/>
          <p:nvPr/>
        </p:nvSpPr>
        <p:spPr>
          <a:xfrm>
            <a:off x="7738113" y="2902654"/>
            <a:ext cx="2006640" cy="427361"/>
          </a:xfrm>
          <a:prstGeom prst="rect">
            <a:avLst/>
          </a:prstGeom>
          <a:noFill/>
        </p:spPr>
        <p:txBody>
          <a:bodyPr wrap="square" rtlCol="0">
            <a:spAutoFit/>
          </a:bodyPr>
          <a:lstStyle/>
          <a:p>
            <a:r>
              <a:rPr lang="fr-FR" sz="2177" dirty="0"/>
              <a:t>Modifier</a:t>
            </a:r>
          </a:p>
        </p:txBody>
      </p:sp>
      <p:sp>
        <p:nvSpPr>
          <p:cNvPr id="39" name="TextBox 38">
            <a:extLst>
              <a:ext uri="{FF2B5EF4-FFF2-40B4-BE49-F238E27FC236}">
                <a16:creationId xmlns:a16="http://schemas.microsoft.com/office/drawing/2014/main" id="{1488FDFD-EABD-43FE-9693-D93F6FE76090}"/>
              </a:ext>
            </a:extLst>
          </p:cNvPr>
          <p:cNvSpPr txBox="1"/>
          <p:nvPr/>
        </p:nvSpPr>
        <p:spPr>
          <a:xfrm>
            <a:off x="7696047" y="3751949"/>
            <a:ext cx="2006640" cy="427361"/>
          </a:xfrm>
          <a:prstGeom prst="rect">
            <a:avLst/>
          </a:prstGeom>
          <a:noFill/>
        </p:spPr>
        <p:txBody>
          <a:bodyPr wrap="square" rtlCol="0">
            <a:spAutoFit/>
          </a:bodyPr>
          <a:lstStyle/>
          <a:p>
            <a:r>
              <a:rPr lang="fr-FR" sz="2177" dirty="0"/>
              <a:t>Effacer</a:t>
            </a:r>
          </a:p>
        </p:txBody>
      </p:sp>
      <p:sp>
        <p:nvSpPr>
          <p:cNvPr id="40" name="TextBox 39">
            <a:extLst>
              <a:ext uri="{FF2B5EF4-FFF2-40B4-BE49-F238E27FC236}">
                <a16:creationId xmlns:a16="http://schemas.microsoft.com/office/drawing/2014/main" id="{692834DF-1BD5-44E6-AF8F-125B534D2681}"/>
              </a:ext>
            </a:extLst>
          </p:cNvPr>
          <p:cNvSpPr txBox="1"/>
          <p:nvPr/>
        </p:nvSpPr>
        <p:spPr>
          <a:xfrm>
            <a:off x="4298766" y="-285"/>
            <a:ext cx="3366401" cy="427361"/>
          </a:xfrm>
          <a:prstGeom prst="rect">
            <a:avLst/>
          </a:prstGeom>
          <a:noFill/>
        </p:spPr>
        <p:txBody>
          <a:bodyPr wrap="square" rtlCol="0">
            <a:spAutoFit/>
          </a:bodyPr>
          <a:lstStyle/>
          <a:p>
            <a:r>
              <a:rPr lang="fr-FR" sz="2177" b="1" u="sng" dirty="0"/>
              <a:t>Schéma Fonctionnel</a:t>
            </a:r>
          </a:p>
        </p:txBody>
      </p:sp>
      <p:cxnSp>
        <p:nvCxnSpPr>
          <p:cNvPr id="41" name="Straight Arrow Connector 40">
            <a:extLst>
              <a:ext uri="{FF2B5EF4-FFF2-40B4-BE49-F238E27FC236}">
                <a16:creationId xmlns:a16="http://schemas.microsoft.com/office/drawing/2014/main" id="{0E527E5F-7E74-4926-A83E-9451AAA53A73}"/>
              </a:ext>
            </a:extLst>
          </p:cNvPr>
          <p:cNvCxnSpPr/>
          <p:nvPr/>
        </p:nvCxnSpPr>
        <p:spPr>
          <a:xfrm flipH="1">
            <a:off x="7464913" y="3769212"/>
            <a:ext cx="234078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42" name="Graphic 41" descr="Disk">
            <a:extLst>
              <a:ext uri="{FF2B5EF4-FFF2-40B4-BE49-F238E27FC236}">
                <a16:creationId xmlns:a16="http://schemas.microsoft.com/office/drawing/2014/main" id="{D7D79BBB-B558-49CD-95B4-3FDF108633F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197558" y="4804539"/>
            <a:ext cx="780062" cy="780062"/>
          </a:xfrm>
          <a:prstGeom prst="rect">
            <a:avLst/>
          </a:prstGeom>
        </p:spPr>
      </p:pic>
      <p:sp>
        <p:nvSpPr>
          <p:cNvPr id="43" name="Callout: Left Arrow 42">
            <a:extLst>
              <a:ext uri="{FF2B5EF4-FFF2-40B4-BE49-F238E27FC236}">
                <a16:creationId xmlns:a16="http://schemas.microsoft.com/office/drawing/2014/main" id="{FB532DD7-60EE-4C76-AE9C-D70DB0DF8FCA}"/>
              </a:ext>
            </a:extLst>
          </p:cNvPr>
          <p:cNvSpPr/>
          <p:nvPr/>
        </p:nvSpPr>
        <p:spPr>
          <a:xfrm>
            <a:off x="9941106" y="2397979"/>
            <a:ext cx="2204603" cy="1232998"/>
          </a:xfrm>
          <a:prstGeom prst="left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177" dirty="0"/>
              <a:t>Interface utilisateur</a:t>
            </a:r>
          </a:p>
        </p:txBody>
      </p:sp>
    </p:spTree>
    <p:extLst>
      <p:ext uri="{BB962C8B-B14F-4D97-AF65-F5344CB8AC3E}">
        <p14:creationId xmlns:p14="http://schemas.microsoft.com/office/powerpoint/2010/main" val="35933393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90F8E8AC-5CC1-4ADF-8074-596D248B3308}"/>
              </a:ext>
            </a:extLst>
          </p:cNvPr>
          <p:cNvSpPr>
            <a:spLocks noGrp="1"/>
          </p:cNvSpPr>
          <p:nvPr>
            <p:ph idx="1"/>
          </p:nvPr>
        </p:nvSpPr>
        <p:spPr>
          <a:xfrm>
            <a:off x="1103313" y="1571348"/>
            <a:ext cx="6975368" cy="4677051"/>
          </a:xfrm>
        </p:spPr>
        <p:txBody>
          <a:bodyPr>
            <a:normAutofit/>
          </a:bodyPr>
          <a:lstStyle/>
          <a:p>
            <a:r>
              <a:rPr lang="fr-FR" sz="3600" dirty="0"/>
              <a:t>Répertoire des Métadonnées : MongoDB</a:t>
            </a:r>
          </a:p>
          <a:p>
            <a:r>
              <a:rPr lang="fr-FR" sz="3600" dirty="0"/>
              <a:t>Sauvegardes:</a:t>
            </a:r>
          </a:p>
          <a:p>
            <a:pPr lvl="1"/>
            <a:r>
              <a:rPr lang="fr-FR" sz="3200" dirty="0" err="1"/>
              <a:t>One-drive</a:t>
            </a:r>
            <a:endParaRPr lang="fr-FR" sz="3200" dirty="0"/>
          </a:p>
          <a:p>
            <a:pPr lvl="1"/>
            <a:r>
              <a:rPr lang="fr-FR" sz="3200" dirty="0" err="1"/>
              <a:t>GitLab</a:t>
            </a:r>
            <a:endParaRPr lang="fr-FR" sz="3200" dirty="0"/>
          </a:p>
          <a:p>
            <a:pPr lvl="1"/>
            <a:r>
              <a:rPr lang="fr-FR" sz="3200" dirty="0"/>
              <a:t>Scripts backup BDD</a:t>
            </a:r>
            <a:br>
              <a:rPr lang="fr-FR" sz="3200" dirty="0"/>
            </a:br>
            <a:endParaRPr lang="fr-FR" sz="3200" dirty="0"/>
          </a:p>
        </p:txBody>
      </p:sp>
      <p:sp>
        <p:nvSpPr>
          <p:cNvPr id="8" name="Title 1">
            <a:extLst>
              <a:ext uri="{FF2B5EF4-FFF2-40B4-BE49-F238E27FC236}">
                <a16:creationId xmlns:a16="http://schemas.microsoft.com/office/drawing/2014/main" id="{C4B8ACAA-565F-47C9-B78B-6EAB00EFC54F}"/>
              </a:ext>
            </a:extLst>
          </p:cNvPr>
          <p:cNvSpPr>
            <a:spLocks noGrp="1"/>
          </p:cNvSpPr>
          <p:nvPr>
            <p:ph type="title"/>
          </p:nvPr>
        </p:nvSpPr>
        <p:spPr>
          <a:xfrm>
            <a:off x="964113" y="286604"/>
            <a:ext cx="7185586" cy="914667"/>
          </a:xfrm>
        </p:spPr>
        <p:txBody>
          <a:bodyPr/>
          <a:lstStyle/>
          <a:p>
            <a:r>
              <a:rPr lang="fr-FR" b="1" dirty="0"/>
              <a:t>Stratégies de sauvegardes</a:t>
            </a:r>
            <a:endParaRPr lang="fr-FR" b="1" u="sng" dirty="0"/>
          </a:p>
        </p:txBody>
      </p:sp>
      <p:pic>
        <p:nvPicPr>
          <p:cNvPr id="3" name="Picture 2">
            <a:extLst>
              <a:ext uri="{FF2B5EF4-FFF2-40B4-BE49-F238E27FC236}">
                <a16:creationId xmlns:a16="http://schemas.microsoft.com/office/drawing/2014/main" id="{0264A7A0-B9D8-4219-8074-EDF99F36C944}"/>
              </a:ext>
            </a:extLst>
          </p:cNvPr>
          <p:cNvPicPr>
            <a:picLocks noChangeAspect="1"/>
          </p:cNvPicPr>
          <p:nvPr/>
        </p:nvPicPr>
        <p:blipFill>
          <a:blip r:embed="rId2"/>
          <a:stretch>
            <a:fillRect/>
          </a:stretch>
        </p:blipFill>
        <p:spPr>
          <a:xfrm>
            <a:off x="9294920" y="2513028"/>
            <a:ext cx="2171700" cy="3181350"/>
          </a:xfrm>
          <a:prstGeom prst="rect">
            <a:avLst/>
          </a:prstGeom>
        </p:spPr>
      </p:pic>
      <p:sp>
        <p:nvSpPr>
          <p:cNvPr id="4" name="TextBox 3">
            <a:extLst>
              <a:ext uri="{FF2B5EF4-FFF2-40B4-BE49-F238E27FC236}">
                <a16:creationId xmlns:a16="http://schemas.microsoft.com/office/drawing/2014/main" id="{A65E5474-18B8-48F3-8E93-0FF21BC3ECE7}"/>
              </a:ext>
            </a:extLst>
          </p:cNvPr>
          <p:cNvSpPr txBox="1"/>
          <p:nvPr/>
        </p:nvSpPr>
        <p:spPr>
          <a:xfrm>
            <a:off x="9294920" y="1695636"/>
            <a:ext cx="2041864" cy="646331"/>
          </a:xfrm>
          <a:prstGeom prst="rect">
            <a:avLst/>
          </a:prstGeom>
          <a:noFill/>
        </p:spPr>
        <p:txBody>
          <a:bodyPr wrap="square" rtlCol="0">
            <a:spAutoFit/>
          </a:bodyPr>
          <a:lstStyle/>
          <a:p>
            <a:r>
              <a:rPr lang="fr-FR" dirty="0"/>
              <a:t>structure du dossier</a:t>
            </a:r>
          </a:p>
        </p:txBody>
      </p:sp>
      <p:cxnSp>
        <p:nvCxnSpPr>
          <p:cNvPr id="6" name="Straight Connector 5">
            <a:extLst>
              <a:ext uri="{FF2B5EF4-FFF2-40B4-BE49-F238E27FC236}">
                <a16:creationId xmlns:a16="http://schemas.microsoft.com/office/drawing/2014/main" id="{ED8D123E-6336-4DBB-8F80-6C7EF6461EB0}"/>
              </a:ext>
            </a:extLst>
          </p:cNvPr>
          <p:cNvCxnSpPr>
            <a:cxnSpLocks/>
          </p:cNvCxnSpPr>
          <p:nvPr/>
        </p:nvCxnSpPr>
        <p:spPr>
          <a:xfrm>
            <a:off x="8282866" y="1695636"/>
            <a:ext cx="0" cy="4677051"/>
          </a:xfrm>
          <a:prstGeom prst="line">
            <a:avLst/>
          </a:prstGeom>
          <a:ln w="1905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2018725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45E910-BE41-4A0B-8948-BA5C53D68C7E}"/>
              </a:ext>
            </a:extLst>
          </p:cNvPr>
          <p:cNvSpPr>
            <a:spLocks noGrp="1"/>
          </p:cNvSpPr>
          <p:nvPr>
            <p:ph type="title"/>
          </p:nvPr>
        </p:nvSpPr>
        <p:spPr>
          <a:xfrm>
            <a:off x="646111" y="452718"/>
            <a:ext cx="9404723" cy="829235"/>
          </a:xfrm>
        </p:spPr>
        <p:txBody>
          <a:bodyPr/>
          <a:lstStyle/>
          <a:p>
            <a:r>
              <a:rPr lang="fr-FR" dirty="0"/>
              <a:t>Choix des technologies</a:t>
            </a:r>
          </a:p>
        </p:txBody>
      </p:sp>
      <p:pic>
        <p:nvPicPr>
          <p:cNvPr id="5" name="Picture 4">
            <a:extLst>
              <a:ext uri="{FF2B5EF4-FFF2-40B4-BE49-F238E27FC236}">
                <a16:creationId xmlns:a16="http://schemas.microsoft.com/office/drawing/2014/main" id="{B1E45E4C-D557-44BD-AC6F-574E00C99E91}"/>
              </a:ext>
            </a:extLst>
          </p:cNvPr>
          <p:cNvPicPr>
            <a:picLocks noChangeAspect="1"/>
          </p:cNvPicPr>
          <p:nvPr/>
        </p:nvPicPr>
        <p:blipFill>
          <a:blip r:embed="rId2"/>
          <a:stretch>
            <a:fillRect/>
          </a:stretch>
        </p:blipFill>
        <p:spPr>
          <a:xfrm>
            <a:off x="797857" y="1410289"/>
            <a:ext cx="8444193" cy="520958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448578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EF68EE-6D21-4D61-8BCF-E1DC9E8CEB3D}"/>
              </a:ext>
            </a:extLst>
          </p:cNvPr>
          <p:cNvSpPr>
            <a:spLocks noGrp="1"/>
          </p:cNvSpPr>
          <p:nvPr>
            <p:ph type="title"/>
          </p:nvPr>
        </p:nvSpPr>
        <p:spPr>
          <a:xfrm>
            <a:off x="1097280" y="286604"/>
            <a:ext cx="6567544" cy="914667"/>
          </a:xfrm>
        </p:spPr>
        <p:txBody>
          <a:bodyPr/>
          <a:lstStyle/>
          <a:p>
            <a:r>
              <a:rPr lang="fr-FR" sz="4400" b="1" dirty="0"/>
              <a:t>Sources des données:</a:t>
            </a:r>
            <a:br>
              <a:rPr lang="fr-FR" sz="4400" b="1" dirty="0"/>
            </a:br>
            <a:endParaRPr lang="fr-FR" b="1" u="sng" dirty="0"/>
          </a:p>
        </p:txBody>
      </p:sp>
      <p:sp>
        <p:nvSpPr>
          <p:cNvPr id="3" name="Content Placeholder 2">
            <a:extLst>
              <a:ext uri="{FF2B5EF4-FFF2-40B4-BE49-F238E27FC236}">
                <a16:creationId xmlns:a16="http://schemas.microsoft.com/office/drawing/2014/main" id="{389FEDFC-228C-44DD-A453-63D1264F2A89}"/>
              </a:ext>
            </a:extLst>
          </p:cNvPr>
          <p:cNvSpPr>
            <a:spLocks noGrp="1"/>
          </p:cNvSpPr>
          <p:nvPr>
            <p:ph idx="1"/>
          </p:nvPr>
        </p:nvSpPr>
        <p:spPr>
          <a:xfrm>
            <a:off x="663388" y="1317551"/>
            <a:ext cx="11232690" cy="5351929"/>
          </a:xfrm>
        </p:spPr>
        <p:txBody>
          <a:bodyPr>
            <a:normAutofit/>
          </a:bodyPr>
          <a:lstStyle/>
          <a:p>
            <a:r>
              <a:rPr lang="fr-FR" dirty="0"/>
              <a:t>Inventaire.xls : listing collection personnelle:</a:t>
            </a:r>
          </a:p>
          <a:p>
            <a:pPr marL="0" indent="0">
              <a:buNone/>
            </a:pPr>
            <a:r>
              <a:rPr lang="fr-FR" dirty="0"/>
              <a:t>	   </a:t>
            </a:r>
            <a:r>
              <a:rPr lang="fr-FR" dirty="0">
                <a:sym typeface="Wingdings" panose="05000000000000000000" pitchFamily="2" charset="2"/>
              </a:rPr>
              <a:t> nom, volume, </a:t>
            </a:r>
            <a:r>
              <a:rPr lang="fr-FR" dirty="0" err="1">
                <a:sym typeface="Wingdings" panose="05000000000000000000" pitchFamily="2" charset="2"/>
              </a:rPr>
              <a:t>degre</a:t>
            </a:r>
            <a:r>
              <a:rPr lang="fr-FR" dirty="0">
                <a:sym typeface="Wingdings" panose="05000000000000000000" pitchFamily="2" charset="2"/>
              </a:rPr>
              <a:t>, nombre, achat, cadeau, marque</a:t>
            </a:r>
          </a:p>
          <a:p>
            <a:pPr marL="0" indent="0">
              <a:buNone/>
            </a:pPr>
            <a:endParaRPr lang="fr-FR" dirty="0"/>
          </a:p>
          <a:p>
            <a:r>
              <a:rPr lang="fr-FR" dirty="0"/>
              <a:t>rum_data.csv: set de données téléchargé sur </a:t>
            </a:r>
            <a:r>
              <a:rPr lang="fr-FR" dirty="0" err="1"/>
              <a:t>kaggle</a:t>
            </a:r>
            <a:r>
              <a:rPr lang="fr-FR" dirty="0"/>
              <a:t>, BDD rumratings (</a:t>
            </a:r>
            <a:r>
              <a:rPr lang="fr-FR" dirty="0">
                <a:hlinkClick r:id="rId2"/>
              </a:rPr>
              <a:t>https://rumratings.com/</a:t>
            </a:r>
            <a:r>
              <a:rPr lang="fr-FR" dirty="0"/>
              <a:t>)</a:t>
            </a:r>
          </a:p>
          <a:p>
            <a:pPr marL="0" indent="0">
              <a:buNone/>
            </a:pPr>
            <a:r>
              <a:rPr lang="fr-FR" dirty="0">
                <a:sym typeface="Wingdings" panose="05000000000000000000" pitchFamily="2" charset="2"/>
              </a:rPr>
              <a:t>		 </a:t>
            </a:r>
            <a:r>
              <a:rPr lang="fr-FR" dirty="0" err="1">
                <a:sym typeface="Wingdings" panose="05000000000000000000" pitchFamily="2" charset="2"/>
              </a:rPr>
              <a:t>name</a:t>
            </a:r>
            <a:r>
              <a:rPr lang="fr-FR" dirty="0">
                <a:sym typeface="Wingdings" panose="05000000000000000000" pitchFamily="2" charset="2"/>
              </a:rPr>
              <a:t>, </a:t>
            </a:r>
            <a:r>
              <a:rPr lang="fr-FR" dirty="0" err="1">
                <a:sym typeface="Wingdings" panose="05000000000000000000" pitchFamily="2" charset="2"/>
              </a:rPr>
              <a:t>company</a:t>
            </a:r>
            <a:r>
              <a:rPr lang="fr-FR" dirty="0">
                <a:sym typeface="Wingdings" panose="05000000000000000000" pitchFamily="2" charset="2"/>
              </a:rPr>
              <a:t>, country, </a:t>
            </a:r>
            <a:r>
              <a:rPr lang="fr-FR" dirty="0" err="1">
                <a:sym typeface="Wingdings" panose="05000000000000000000" pitchFamily="2" charset="2"/>
              </a:rPr>
              <a:t>price</a:t>
            </a:r>
            <a:r>
              <a:rPr lang="fr-FR" dirty="0">
                <a:sym typeface="Wingdings" panose="05000000000000000000" pitchFamily="2" charset="2"/>
              </a:rPr>
              <a:t>, ratings, score, type, </a:t>
            </a:r>
            <a:r>
              <a:rPr lang="fr-FR" dirty="0" err="1">
                <a:sym typeface="Wingdings" panose="05000000000000000000" pitchFamily="2" charset="2"/>
              </a:rPr>
              <a:t>rum_url</a:t>
            </a:r>
            <a:r>
              <a:rPr lang="fr-FR" dirty="0">
                <a:sym typeface="Wingdings" panose="05000000000000000000" pitchFamily="2" charset="2"/>
              </a:rPr>
              <a:t>, </a:t>
            </a:r>
            <a:r>
              <a:rPr lang="fr-FR" dirty="0" err="1">
                <a:sym typeface="Wingdings" panose="05000000000000000000" pitchFamily="2" charset="2"/>
              </a:rPr>
              <a:t>img_url</a:t>
            </a:r>
            <a:r>
              <a:rPr lang="fr-FR" dirty="0">
                <a:sym typeface="Wingdings" panose="05000000000000000000" pitchFamily="2" charset="2"/>
              </a:rPr>
              <a:t>, 			</a:t>
            </a:r>
            <a:r>
              <a:rPr lang="fr-FR" dirty="0" err="1">
                <a:sym typeface="Wingdings" panose="05000000000000000000" pitchFamily="2" charset="2"/>
              </a:rPr>
              <a:t>br_score</a:t>
            </a:r>
            <a:endParaRPr lang="fr-FR" dirty="0">
              <a:sym typeface="Wingdings" panose="05000000000000000000" pitchFamily="2" charset="2"/>
            </a:endParaRPr>
          </a:p>
          <a:p>
            <a:pPr marL="0" indent="0">
              <a:buNone/>
            </a:pPr>
            <a:endParaRPr lang="fr-FR" dirty="0"/>
          </a:p>
          <a:p>
            <a:r>
              <a:rPr lang="fr-FR" dirty="0" err="1"/>
              <a:t>test.json</a:t>
            </a:r>
            <a:r>
              <a:rPr lang="fr-FR" dirty="0"/>
              <a:t>: scrapping site Christian de </a:t>
            </a:r>
            <a:r>
              <a:rPr lang="fr-FR" dirty="0" err="1"/>
              <a:t>Montaguère</a:t>
            </a:r>
            <a:r>
              <a:rPr lang="fr-FR" dirty="0"/>
              <a:t> (</a:t>
            </a:r>
            <a:r>
              <a:rPr lang="fr-FR" dirty="0">
                <a:hlinkClick r:id="rId3"/>
              </a:rPr>
              <a:t>https://www.christiandemontaguere.com/</a:t>
            </a:r>
            <a:r>
              <a:rPr lang="fr-FR" dirty="0"/>
              <a:t>)</a:t>
            </a:r>
          </a:p>
          <a:p>
            <a:r>
              <a:rPr lang="fr-FR" dirty="0" err="1"/>
              <a:t>Wikirum</a:t>
            </a:r>
            <a:r>
              <a:rPr lang="fr-FR" dirty="0"/>
              <a:t>: jeu de données de 1 000 références (envoyé par </a:t>
            </a:r>
            <a:r>
              <a:rPr lang="fr-FR" dirty="0" err="1"/>
              <a:t>wikirum</a:t>
            </a:r>
            <a:r>
              <a:rPr lang="fr-FR" dirty="0"/>
              <a:t>)</a:t>
            </a:r>
          </a:p>
          <a:p>
            <a:r>
              <a:rPr lang="fr-FR" dirty="0"/>
              <a:t>Interrogations liées au </a:t>
            </a:r>
            <a:r>
              <a:rPr lang="fr-FR" dirty="0" err="1"/>
              <a:t>Rgpd</a:t>
            </a:r>
            <a:endParaRPr lang="fr-FR" dirty="0"/>
          </a:p>
          <a:p>
            <a:endParaRPr lang="fr-FR" dirty="0"/>
          </a:p>
        </p:txBody>
      </p:sp>
    </p:spTree>
    <p:extLst>
      <p:ext uri="{BB962C8B-B14F-4D97-AF65-F5344CB8AC3E}">
        <p14:creationId xmlns:p14="http://schemas.microsoft.com/office/powerpoint/2010/main" val="5371968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09F62D4-B26C-4BE2-BA88-4F516A8D00D9}"/>
              </a:ext>
            </a:extLst>
          </p:cNvPr>
          <p:cNvPicPr>
            <a:picLocks noChangeAspect="1"/>
          </p:cNvPicPr>
          <p:nvPr/>
        </p:nvPicPr>
        <p:blipFill>
          <a:blip r:embed="rId2"/>
          <a:stretch>
            <a:fillRect/>
          </a:stretch>
        </p:blipFill>
        <p:spPr>
          <a:xfrm>
            <a:off x="469639" y="1154096"/>
            <a:ext cx="9828458" cy="5485189"/>
          </a:xfrm>
          <a:prstGeom prst="rect">
            <a:avLst/>
          </a:prstGeom>
          <a:ln>
            <a:noFill/>
          </a:ln>
          <a:effectLst>
            <a:outerShdw blurRad="292100" dist="139700" dir="2700000" algn="tl" rotWithShape="0">
              <a:srgbClr val="333333">
                <a:alpha val="65000"/>
              </a:srgbClr>
            </a:outerShdw>
          </a:effectLst>
        </p:spPr>
      </p:pic>
      <p:sp>
        <p:nvSpPr>
          <p:cNvPr id="4" name="Title 1">
            <a:extLst>
              <a:ext uri="{FF2B5EF4-FFF2-40B4-BE49-F238E27FC236}">
                <a16:creationId xmlns:a16="http://schemas.microsoft.com/office/drawing/2014/main" id="{B0153D31-D02C-4F1C-A4AE-D1BA671F0F73}"/>
              </a:ext>
            </a:extLst>
          </p:cNvPr>
          <p:cNvSpPr txBox="1">
            <a:spLocks/>
          </p:cNvSpPr>
          <p:nvPr/>
        </p:nvSpPr>
        <p:spPr>
          <a:xfrm>
            <a:off x="1097280" y="286604"/>
            <a:ext cx="8898976" cy="914667"/>
          </a:xfrm>
          <a:prstGeom prst="rect">
            <a:avLst/>
          </a:prstGeom>
        </p:spPr>
        <p:txBody>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FR" sz="3200" b="1" dirty="0"/>
              <a:t>Nettoyage des données: </a:t>
            </a:r>
            <a:r>
              <a:rPr lang="fr-FR" sz="3200" b="1" dirty="0" err="1"/>
              <a:t>Inventaire_A.excel</a:t>
            </a:r>
            <a:endParaRPr lang="fr-FR" sz="3200" b="1" dirty="0"/>
          </a:p>
        </p:txBody>
      </p:sp>
    </p:spTree>
    <p:extLst>
      <p:ext uri="{BB962C8B-B14F-4D97-AF65-F5344CB8AC3E}">
        <p14:creationId xmlns:p14="http://schemas.microsoft.com/office/powerpoint/2010/main" val="29339564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AD27801-780B-4ECD-9F53-9D45B6A1AEBE}"/>
              </a:ext>
            </a:extLst>
          </p:cNvPr>
          <p:cNvPicPr>
            <a:picLocks noChangeAspect="1"/>
          </p:cNvPicPr>
          <p:nvPr/>
        </p:nvPicPr>
        <p:blipFill>
          <a:blip r:embed="rId2"/>
          <a:stretch>
            <a:fillRect/>
          </a:stretch>
        </p:blipFill>
        <p:spPr>
          <a:xfrm>
            <a:off x="479395" y="985421"/>
            <a:ext cx="9714006" cy="5575176"/>
          </a:xfrm>
          <a:prstGeom prst="rect">
            <a:avLst/>
          </a:prstGeom>
        </p:spPr>
      </p:pic>
      <p:sp>
        <p:nvSpPr>
          <p:cNvPr id="5" name="Title 1">
            <a:extLst>
              <a:ext uri="{FF2B5EF4-FFF2-40B4-BE49-F238E27FC236}">
                <a16:creationId xmlns:a16="http://schemas.microsoft.com/office/drawing/2014/main" id="{6544C99A-9429-486D-9AAD-F7AECE707E17}"/>
              </a:ext>
            </a:extLst>
          </p:cNvPr>
          <p:cNvSpPr txBox="1">
            <a:spLocks/>
          </p:cNvSpPr>
          <p:nvPr/>
        </p:nvSpPr>
        <p:spPr>
          <a:xfrm>
            <a:off x="479395" y="286604"/>
            <a:ext cx="9516861" cy="914667"/>
          </a:xfrm>
          <a:prstGeom prst="rect">
            <a:avLst/>
          </a:prstGeom>
        </p:spPr>
        <p:txBody>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FR" sz="3200" b="1" dirty="0"/>
              <a:t>Nettoyage des données: </a:t>
            </a:r>
            <a:r>
              <a:rPr lang="fr-FR" sz="3200" b="1" dirty="0" err="1"/>
              <a:t>Inventaire_Final.excel</a:t>
            </a:r>
            <a:endParaRPr lang="fr-FR" sz="3200" b="1" dirty="0"/>
          </a:p>
        </p:txBody>
      </p:sp>
    </p:spTree>
    <p:extLst>
      <p:ext uri="{BB962C8B-B14F-4D97-AF65-F5344CB8AC3E}">
        <p14:creationId xmlns:p14="http://schemas.microsoft.com/office/powerpoint/2010/main" val="39194925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CA9DB6A-3A84-4E10-A116-ADAAC6AA0A31}"/>
              </a:ext>
            </a:extLst>
          </p:cNvPr>
          <p:cNvPicPr>
            <a:picLocks noChangeAspect="1"/>
          </p:cNvPicPr>
          <p:nvPr/>
        </p:nvPicPr>
        <p:blipFill>
          <a:blip r:embed="rId2"/>
          <a:stretch>
            <a:fillRect/>
          </a:stretch>
        </p:blipFill>
        <p:spPr>
          <a:xfrm>
            <a:off x="59671" y="773765"/>
            <a:ext cx="5130893" cy="50712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2" name="Picture 11">
            <a:extLst>
              <a:ext uri="{FF2B5EF4-FFF2-40B4-BE49-F238E27FC236}">
                <a16:creationId xmlns:a16="http://schemas.microsoft.com/office/drawing/2014/main" id="{F27FE8D1-C53E-472C-B794-6A4FD270B7F9}"/>
              </a:ext>
            </a:extLst>
          </p:cNvPr>
          <p:cNvPicPr>
            <a:picLocks noChangeAspect="1"/>
          </p:cNvPicPr>
          <p:nvPr/>
        </p:nvPicPr>
        <p:blipFill>
          <a:blip r:embed="rId3"/>
          <a:stretch>
            <a:fillRect/>
          </a:stretch>
        </p:blipFill>
        <p:spPr>
          <a:xfrm>
            <a:off x="5271247" y="788896"/>
            <a:ext cx="6852117" cy="491265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3" name="Picture 12">
            <a:extLst>
              <a:ext uri="{FF2B5EF4-FFF2-40B4-BE49-F238E27FC236}">
                <a16:creationId xmlns:a16="http://schemas.microsoft.com/office/drawing/2014/main" id="{017AC636-9F5B-4B8B-8A61-6E149E8326E8}"/>
              </a:ext>
            </a:extLst>
          </p:cNvPr>
          <p:cNvPicPr>
            <a:picLocks noChangeAspect="1"/>
          </p:cNvPicPr>
          <p:nvPr/>
        </p:nvPicPr>
        <p:blipFill>
          <a:blip r:embed="rId4"/>
          <a:stretch>
            <a:fillRect/>
          </a:stretch>
        </p:blipFill>
        <p:spPr>
          <a:xfrm>
            <a:off x="1899677" y="-120943"/>
            <a:ext cx="4761100" cy="794228"/>
          </a:xfrm>
          <a:prstGeom prst="rect">
            <a:avLst/>
          </a:prstGeom>
        </p:spPr>
      </p:pic>
    </p:spTree>
    <p:extLst>
      <p:ext uri="{BB962C8B-B14F-4D97-AF65-F5344CB8AC3E}">
        <p14:creationId xmlns:p14="http://schemas.microsoft.com/office/powerpoint/2010/main" val="719037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E85C9B1-DE31-4615-BD21-B44BD37C8134}"/>
              </a:ext>
            </a:extLst>
          </p:cNvPr>
          <p:cNvPicPr>
            <a:picLocks noChangeAspect="1"/>
          </p:cNvPicPr>
          <p:nvPr/>
        </p:nvPicPr>
        <p:blipFill>
          <a:blip r:embed="rId2"/>
          <a:stretch>
            <a:fillRect/>
          </a:stretch>
        </p:blipFill>
        <p:spPr>
          <a:xfrm>
            <a:off x="448235" y="1393072"/>
            <a:ext cx="11295529" cy="5240830"/>
          </a:xfrm>
          <a:prstGeom prst="rect">
            <a:avLst/>
          </a:prstGeom>
        </p:spPr>
      </p:pic>
      <p:sp>
        <p:nvSpPr>
          <p:cNvPr id="4" name="Title 1">
            <a:extLst>
              <a:ext uri="{FF2B5EF4-FFF2-40B4-BE49-F238E27FC236}">
                <a16:creationId xmlns:a16="http://schemas.microsoft.com/office/drawing/2014/main" id="{7EF3ECA6-5A11-48A1-A362-A3FD61528DE3}"/>
              </a:ext>
            </a:extLst>
          </p:cNvPr>
          <p:cNvSpPr txBox="1">
            <a:spLocks/>
          </p:cNvSpPr>
          <p:nvPr/>
        </p:nvSpPr>
        <p:spPr>
          <a:xfrm>
            <a:off x="1097280" y="286604"/>
            <a:ext cx="8898976" cy="914667"/>
          </a:xfrm>
          <a:prstGeom prst="rect">
            <a:avLst/>
          </a:prstGeom>
        </p:spPr>
        <p:txBody>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FR" sz="3200" b="1" dirty="0"/>
              <a:t>Nettoyage des données: global_final.csv</a:t>
            </a:r>
          </a:p>
        </p:txBody>
      </p:sp>
    </p:spTree>
    <p:extLst>
      <p:ext uri="{BB962C8B-B14F-4D97-AF65-F5344CB8AC3E}">
        <p14:creationId xmlns:p14="http://schemas.microsoft.com/office/powerpoint/2010/main" val="7529195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0D4563C-E76E-4B7E-B0F1-AC796EC6EFB3}"/>
              </a:ext>
            </a:extLst>
          </p:cNvPr>
          <p:cNvSpPr txBox="1"/>
          <p:nvPr/>
        </p:nvSpPr>
        <p:spPr>
          <a:xfrm>
            <a:off x="1748901" y="5111289"/>
            <a:ext cx="7251664" cy="1908215"/>
          </a:xfrm>
          <a:prstGeom prst="rect">
            <a:avLst/>
          </a:prstGeom>
          <a:noFill/>
        </p:spPr>
        <p:txBody>
          <a:bodyPr wrap="square" rtlCol="0">
            <a:spAutoFit/>
          </a:bodyPr>
          <a:lstStyle/>
          <a:p>
            <a:pPr marL="285750" indent="-285750">
              <a:buFontTx/>
              <a:buChar char="-"/>
            </a:pPr>
            <a:r>
              <a:rPr lang="fr-FR" sz="2000" dirty="0"/>
              <a:t>Un producteur possède une seule origine</a:t>
            </a:r>
          </a:p>
          <a:p>
            <a:pPr marL="285750" indent="-285750">
              <a:buFontTx/>
              <a:buChar char="-"/>
            </a:pPr>
            <a:r>
              <a:rPr lang="fr-FR" sz="2000" dirty="0"/>
              <a:t>Un produit n’est fabriqué que par un seul producteur </a:t>
            </a:r>
          </a:p>
          <a:p>
            <a:pPr marL="285750" indent="-285750">
              <a:buFontTx/>
              <a:buChar char="-"/>
            </a:pPr>
            <a:r>
              <a:rPr lang="fr-FR" sz="2000" dirty="0"/>
              <a:t>Un utilisateur ne gère qu’une seule collection.</a:t>
            </a:r>
          </a:p>
          <a:p>
            <a:pPr marL="285750" indent="-285750">
              <a:buFontTx/>
              <a:buChar char="-"/>
            </a:pPr>
            <a:r>
              <a:rPr lang="fr-FR" sz="2000" dirty="0"/>
              <a:t>Une collection est composée d’aucun ou de plusieurs produits.</a:t>
            </a:r>
          </a:p>
          <a:p>
            <a:pPr marL="285750" indent="-285750">
              <a:buFontTx/>
              <a:buChar char="-"/>
            </a:pPr>
            <a:endParaRPr lang="fr-FR" dirty="0"/>
          </a:p>
        </p:txBody>
      </p:sp>
      <p:sp>
        <p:nvSpPr>
          <p:cNvPr id="5" name="TextBox 4">
            <a:extLst>
              <a:ext uri="{FF2B5EF4-FFF2-40B4-BE49-F238E27FC236}">
                <a16:creationId xmlns:a16="http://schemas.microsoft.com/office/drawing/2014/main" id="{FC805E85-E2C0-48FF-ACCA-09A8A2361835}"/>
              </a:ext>
            </a:extLst>
          </p:cNvPr>
          <p:cNvSpPr txBox="1"/>
          <p:nvPr/>
        </p:nvSpPr>
        <p:spPr>
          <a:xfrm>
            <a:off x="2405849" y="168677"/>
            <a:ext cx="5544974" cy="461665"/>
          </a:xfrm>
          <a:prstGeom prst="rect">
            <a:avLst/>
          </a:prstGeom>
          <a:noFill/>
        </p:spPr>
        <p:txBody>
          <a:bodyPr wrap="square" rtlCol="0">
            <a:spAutoFit/>
          </a:bodyPr>
          <a:lstStyle/>
          <a:p>
            <a:r>
              <a:rPr lang="fr-FR" sz="2400" b="1" u="sng" dirty="0"/>
              <a:t>Modèle Conceptuel des Données </a:t>
            </a:r>
          </a:p>
        </p:txBody>
      </p:sp>
      <p:pic>
        <p:nvPicPr>
          <p:cNvPr id="6" name="Picture 5">
            <a:extLst>
              <a:ext uri="{FF2B5EF4-FFF2-40B4-BE49-F238E27FC236}">
                <a16:creationId xmlns:a16="http://schemas.microsoft.com/office/drawing/2014/main" id="{1B9A3F86-9F75-4D89-90DD-57A3F059BBFD}"/>
              </a:ext>
            </a:extLst>
          </p:cNvPr>
          <p:cNvPicPr>
            <a:picLocks noChangeAspect="1"/>
          </p:cNvPicPr>
          <p:nvPr/>
        </p:nvPicPr>
        <p:blipFill>
          <a:blip r:embed="rId2"/>
          <a:stretch>
            <a:fillRect/>
          </a:stretch>
        </p:blipFill>
        <p:spPr>
          <a:xfrm>
            <a:off x="354106" y="770965"/>
            <a:ext cx="11483788" cy="4199701"/>
          </a:xfrm>
          <a:prstGeom prst="rect">
            <a:avLst/>
          </a:prstGeom>
        </p:spPr>
      </p:pic>
    </p:spTree>
    <p:extLst>
      <p:ext uri="{BB962C8B-B14F-4D97-AF65-F5344CB8AC3E}">
        <p14:creationId xmlns:p14="http://schemas.microsoft.com/office/powerpoint/2010/main" val="2097208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9B877B-BDB3-4C81-9019-C2418F8198B8}"/>
              </a:ext>
            </a:extLst>
          </p:cNvPr>
          <p:cNvSpPr>
            <a:spLocks noGrp="1"/>
          </p:cNvSpPr>
          <p:nvPr>
            <p:ph type="title"/>
          </p:nvPr>
        </p:nvSpPr>
        <p:spPr/>
        <p:txBody>
          <a:bodyPr/>
          <a:lstStyle/>
          <a:p>
            <a:r>
              <a:rPr lang="fr-FR" dirty="0"/>
              <a:t>PLAN</a:t>
            </a:r>
          </a:p>
        </p:txBody>
      </p:sp>
      <p:sp>
        <p:nvSpPr>
          <p:cNvPr id="3" name="Content Placeholder 2">
            <a:extLst>
              <a:ext uri="{FF2B5EF4-FFF2-40B4-BE49-F238E27FC236}">
                <a16:creationId xmlns:a16="http://schemas.microsoft.com/office/drawing/2014/main" id="{488987CA-BDC1-460B-9189-B4497277761D}"/>
              </a:ext>
            </a:extLst>
          </p:cNvPr>
          <p:cNvSpPr>
            <a:spLocks noGrp="1"/>
          </p:cNvSpPr>
          <p:nvPr>
            <p:ph idx="1"/>
          </p:nvPr>
        </p:nvSpPr>
        <p:spPr>
          <a:xfrm>
            <a:off x="1097280" y="1192306"/>
            <a:ext cx="4918038" cy="5665694"/>
          </a:xfrm>
        </p:spPr>
        <p:txBody>
          <a:bodyPr>
            <a:normAutofit/>
          </a:bodyPr>
          <a:lstStyle/>
          <a:p>
            <a:r>
              <a:rPr lang="fr-FR" dirty="0"/>
              <a:t>1. Introduction</a:t>
            </a:r>
          </a:p>
          <a:p>
            <a:pPr lvl="1"/>
            <a:r>
              <a:rPr lang="fr-FR" dirty="0"/>
              <a:t> Présentation du projet</a:t>
            </a:r>
          </a:p>
          <a:p>
            <a:pPr lvl="2"/>
            <a:r>
              <a:rPr lang="fr-FR" dirty="0"/>
              <a:t>I Origine</a:t>
            </a:r>
          </a:p>
          <a:p>
            <a:pPr lvl="2"/>
            <a:r>
              <a:rPr lang="fr-FR" dirty="0"/>
              <a:t>II Périmètre du projet</a:t>
            </a:r>
          </a:p>
          <a:p>
            <a:pPr lvl="2"/>
            <a:r>
              <a:rPr lang="fr-FR" dirty="0"/>
              <a:t>III Etat de l’art</a:t>
            </a:r>
          </a:p>
          <a:p>
            <a:r>
              <a:rPr lang="fr-FR" dirty="0"/>
              <a:t>2. Conception du projet</a:t>
            </a:r>
          </a:p>
          <a:p>
            <a:pPr lvl="2"/>
            <a:r>
              <a:rPr lang="fr-FR" dirty="0"/>
              <a:t>Sources des données</a:t>
            </a:r>
          </a:p>
          <a:p>
            <a:pPr lvl="2"/>
            <a:r>
              <a:rPr lang="fr-FR" dirty="0"/>
              <a:t>Schémas projet	</a:t>
            </a:r>
          </a:p>
          <a:p>
            <a:pPr lvl="2"/>
            <a:r>
              <a:rPr lang="fr-FR" dirty="0"/>
              <a:t>Stratégies de sauvegardes</a:t>
            </a:r>
          </a:p>
          <a:p>
            <a:pPr lvl="2"/>
            <a:r>
              <a:rPr lang="fr-FR" dirty="0"/>
              <a:t>Nettoyage des données</a:t>
            </a:r>
          </a:p>
          <a:p>
            <a:pPr lvl="2"/>
            <a:r>
              <a:rPr lang="fr-FR" dirty="0"/>
              <a:t>Méthode Merise : MCD – MLP</a:t>
            </a:r>
          </a:p>
          <a:p>
            <a:pPr lvl="2"/>
            <a:r>
              <a:rPr lang="fr-FR" dirty="0"/>
              <a:t>Insertion des données</a:t>
            </a:r>
          </a:p>
          <a:p>
            <a:pPr marL="0" indent="0">
              <a:buNone/>
            </a:pPr>
            <a:endParaRPr lang="fr-FR" dirty="0"/>
          </a:p>
        </p:txBody>
      </p:sp>
      <p:sp>
        <p:nvSpPr>
          <p:cNvPr id="4" name="Content Placeholder 2">
            <a:extLst>
              <a:ext uri="{FF2B5EF4-FFF2-40B4-BE49-F238E27FC236}">
                <a16:creationId xmlns:a16="http://schemas.microsoft.com/office/drawing/2014/main" id="{A94869FF-9859-4D97-95F4-16751F50311A}"/>
              </a:ext>
            </a:extLst>
          </p:cNvPr>
          <p:cNvSpPr txBox="1">
            <a:spLocks/>
          </p:cNvSpPr>
          <p:nvPr/>
        </p:nvSpPr>
        <p:spPr>
          <a:xfrm>
            <a:off x="6191156" y="1152983"/>
            <a:ext cx="4962864" cy="5665694"/>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a:lstStyle>
          <a:p>
            <a:r>
              <a:rPr lang="fr-FR" dirty="0"/>
              <a:t>3. Visualisation</a:t>
            </a:r>
          </a:p>
          <a:p>
            <a:pPr lvl="1"/>
            <a:r>
              <a:rPr lang="fr-FR" dirty="0"/>
              <a:t>Plotly-express</a:t>
            </a:r>
          </a:p>
          <a:p>
            <a:pPr lvl="1"/>
            <a:r>
              <a:rPr lang="fr-FR" dirty="0"/>
              <a:t>Folium</a:t>
            </a:r>
          </a:p>
          <a:p>
            <a:pPr lvl="1"/>
            <a:r>
              <a:rPr lang="fr-FR" dirty="0"/>
              <a:t>Dash</a:t>
            </a:r>
          </a:p>
          <a:p>
            <a:r>
              <a:rPr lang="fr-FR" dirty="0"/>
              <a:t>4. Conclusion</a:t>
            </a:r>
          </a:p>
          <a:p>
            <a:r>
              <a:rPr lang="fr-FR" dirty="0"/>
              <a:t>5. Démo technique</a:t>
            </a:r>
          </a:p>
          <a:p>
            <a:pPr lvl="1"/>
            <a:r>
              <a:rPr lang="fr-FR" dirty="0"/>
              <a:t>Création de la </a:t>
            </a:r>
            <a:r>
              <a:rPr lang="fr-FR" dirty="0" err="1"/>
              <a:t>bdd</a:t>
            </a:r>
            <a:endParaRPr lang="fr-FR" dirty="0"/>
          </a:p>
          <a:p>
            <a:pPr lvl="1"/>
            <a:r>
              <a:rPr lang="fr-FR" dirty="0"/>
              <a:t>Nettoyage des données</a:t>
            </a:r>
          </a:p>
          <a:p>
            <a:pPr lvl="1"/>
            <a:r>
              <a:rPr lang="fr-FR" dirty="0"/>
              <a:t>Insertion des données</a:t>
            </a:r>
          </a:p>
          <a:p>
            <a:endParaRPr lang="fr-FR" dirty="0"/>
          </a:p>
        </p:txBody>
      </p:sp>
    </p:spTree>
    <p:extLst>
      <p:ext uri="{BB962C8B-B14F-4D97-AF65-F5344CB8AC3E}">
        <p14:creationId xmlns:p14="http://schemas.microsoft.com/office/powerpoint/2010/main" val="35697815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8E9A144-0BC8-404A-9D1C-50E05E0B34E8}"/>
              </a:ext>
            </a:extLst>
          </p:cNvPr>
          <p:cNvSpPr txBox="1"/>
          <p:nvPr/>
        </p:nvSpPr>
        <p:spPr>
          <a:xfrm>
            <a:off x="2841813" y="170327"/>
            <a:ext cx="4760259" cy="461665"/>
          </a:xfrm>
          <a:prstGeom prst="rect">
            <a:avLst/>
          </a:prstGeom>
          <a:noFill/>
        </p:spPr>
        <p:txBody>
          <a:bodyPr wrap="square" rtlCol="0">
            <a:spAutoFit/>
          </a:bodyPr>
          <a:lstStyle/>
          <a:p>
            <a:r>
              <a:rPr lang="fr-FR" sz="2400" b="1" u="sng" dirty="0"/>
              <a:t>Modèle Logique des Données </a:t>
            </a:r>
          </a:p>
        </p:txBody>
      </p:sp>
      <p:sp>
        <p:nvSpPr>
          <p:cNvPr id="7" name="TextBox 6">
            <a:extLst>
              <a:ext uri="{FF2B5EF4-FFF2-40B4-BE49-F238E27FC236}">
                <a16:creationId xmlns:a16="http://schemas.microsoft.com/office/drawing/2014/main" id="{AD95F978-2EB2-4E09-97F5-78AB240C8329}"/>
              </a:ext>
            </a:extLst>
          </p:cNvPr>
          <p:cNvSpPr txBox="1"/>
          <p:nvPr/>
        </p:nvSpPr>
        <p:spPr>
          <a:xfrm>
            <a:off x="44819" y="5468474"/>
            <a:ext cx="7368989" cy="923330"/>
          </a:xfrm>
          <a:prstGeom prst="rect">
            <a:avLst/>
          </a:prstGeom>
          <a:noFill/>
        </p:spPr>
        <p:txBody>
          <a:bodyPr wrap="square" rtlCol="0">
            <a:spAutoFit/>
          </a:bodyPr>
          <a:lstStyle/>
          <a:p>
            <a:pPr marL="342900" indent="-342900">
              <a:buAutoNum type="alphaLcParenR"/>
            </a:pPr>
            <a:r>
              <a:rPr lang="fr-FR" dirty="0">
                <a:effectLst/>
                <a:latin typeface="Arial" panose="020B0604020202020204" pitchFamily="34" charset="0"/>
              </a:rPr>
              <a:t>Une entité du MCD devient une relation, c’est à dire une table.</a:t>
            </a:r>
          </a:p>
          <a:p>
            <a:pPr marL="342900" indent="-342900">
              <a:buAutoNum type="alphaLcParenR"/>
            </a:pPr>
            <a:r>
              <a:rPr lang="fr-FR" dirty="0">
                <a:effectLst/>
                <a:latin typeface="Arial" panose="020B0604020202020204" pitchFamily="34" charset="0"/>
              </a:rPr>
              <a:t>Son identifiant devient la clé primaire de la relation. </a:t>
            </a:r>
            <a:endParaRPr lang="fr-FR" dirty="0">
              <a:latin typeface="Arial" panose="020B0604020202020204" pitchFamily="34" charset="0"/>
            </a:endParaRPr>
          </a:p>
          <a:p>
            <a:pPr marL="342900" indent="-342900">
              <a:buAutoNum type="alphaLcParenR"/>
            </a:pPr>
            <a:r>
              <a:rPr lang="fr-FR" dirty="0">
                <a:effectLst/>
                <a:latin typeface="Arial" panose="020B0604020202020204" pitchFamily="34" charset="0"/>
              </a:rPr>
              <a:t>Les autres propriétés deviennent les attributs de la relation. </a:t>
            </a:r>
            <a:endParaRPr lang="fr-FR" dirty="0"/>
          </a:p>
        </p:txBody>
      </p:sp>
      <p:pic>
        <p:nvPicPr>
          <p:cNvPr id="8" name="Picture 7">
            <a:extLst>
              <a:ext uri="{FF2B5EF4-FFF2-40B4-BE49-F238E27FC236}">
                <a16:creationId xmlns:a16="http://schemas.microsoft.com/office/drawing/2014/main" id="{AFC11D4C-EA8F-40E5-91FE-5B20F941245C}"/>
              </a:ext>
            </a:extLst>
          </p:cNvPr>
          <p:cNvPicPr>
            <a:picLocks noChangeAspect="1"/>
          </p:cNvPicPr>
          <p:nvPr/>
        </p:nvPicPr>
        <p:blipFill>
          <a:blip r:embed="rId2"/>
          <a:stretch>
            <a:fillRect/>
          </a:stretch>
        </p:blipFill>
        <p:spPr>
          <a:xfrm>
            <a:off x="358588" y="717058"/>
            <a:ext cx="11501719" cy="4652801"/>
          </a:xfrm>
          <a:prstGeom prst="rect">
            <a:avLst/>
          </a:prstGeom>
        </p:spPr>
      </p:pic>
    </p:spTree>
    <p:extLst>
      <p:ext uri="{BB962C8B-B14F-4D97-AF65-F5344CB8AC3E}">
        <p14:creationId xmlns:p14="http://schemas.microsoft.com/office/powerpoint/2010/main" val="38926361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71EF87-8F82-48A8-B8FB-70429B3FB63F}"/>
              </a:ext>
            </a:extLst>
          </p:cNvPr>
          <p:cNvSpPr>
            <a:spLocks noGrp="1"/>
          </p:cNvSpPr>
          <p:nvPr>
            <p:ph type="title"/>
          </p:nvPr>
        </p:nvSpPr>
        <p:spPr>
          <a:xfrm>
            <a:off x="646111" y="452718"/>
            <a:ext cx="9404723" cy="632011"/>
          </a:xfrm>
        </p:spPr>
        <p:txBody>
          <a:bodyPr/>
          <a:lstStyle/>
          <a:p>
            <a:r>
              <a:rPr lang="fr-FR" dirty="0"/>
              <a:t>Insertion des données: requêtes</a:t>
            </a:r>
          </a:p>
        </p:txBody>
      </p:sp>
      <p:pic>
        <p:nvPicPr>
          <p:cNvPr id="5" name="Picture 4">
            <a:extLst>
              <a:ext uri="{FF2B5EF4-FFF2-40B4-BE49-F238E27FC236}">
                <a16:creationId xmlns:a16="http://schemas.microsoft.com/office/drawing/2014/main" id="{E3B7E37A-8E14-4238-A8BF-BCB417CF786F}"/>
              </a:ext>
            </a:extLst>
          </p:cNvPr>
          <p:cNvPicPr>
            <a:picLocks noChangeAspect="1"/>
          </p:cNvPicPr>
          <p:nvPr/>
        </p:nvPicPr>
        <p:blipFill>
          <a:blip r:embed="rId2"/>
          <a:stretch>
            <a:fillRect/>
          </a:stretch>
        </p:blipFill>
        <p:spPr>
          <a:xfrm>
            <a:off x="268919" y="1367807"/>
            <a:ext cx="3411670" cy="1996829"/>
          </a:xfrm>
          <a:prstGeom prst="rect">
            <a:avLst/>
          </a:prstGeom>
        </p:spPr>
      </p:pic>
      <p:pic>
        <p:nvPicPr>
          <p:cNvPr id="9" name="Picture 8">
            <a:extLst>
              <a:ext uri="{FF2B5EF4-FFF2-40B4-BE49-F238E27FC236}">
                <a16:creationId xmlns:a16="http://schemas.microsoft.com/office/drawing/2014/main" id="{8E5557D2-6B08-4017-8C2B-BD45F0FD3AF7}"/>
              </a:ext>
            </a:extLst>
          </p:cNvPr>
          <p:cNvPicPr>
            <a:picLocks noChangeAspect="1"/>
          </p:cNvPicPr>
          <p:nvPr/>
        </p:nvPicPr>
        <p:blipFill>
          <a:blip r:embed="rId3"/>
          <a:stretch>
            <a:fillRect/>
          </a:stretch>
        </p:blipFill>
        <p:spPr>
          <a:xfrm>
            <a:off x="2243090" y="3943905"/>
            <a:ext cx="7134225" cy="2581275"/>
          </a:xfrm>
          <a:prstGeom prst="rect">
            <a:avLst/>
          </a:prstGeom>
        </p:spPr>
      </p:pic>
      <p:pic>
        <p:nvPicPr>
          <p:cNvPr id="11" name="Picture 10">
            <a:extLst>
              <a:ext uri="{FF2B5EF4-FFF2-40B4-BE49-F238E27FC236}">
                <a16:creationId xmlns:a16="http://schemas.microsoft.com/office/drawing/2014/main" id="{08B19E1F-63D6-4D49-9576-86B35C2ED574}"/>
              </a:ext>
            </a:extLst>
          </p:cNvPr>
          <p:cNvPicPr>
            <a:picLocks noChangeAspect="1"/>
          </p:cNvPicPr>
          <p:nvPr/>
        </p:nvPicPr>
        <p:blipFill>
          <a:blip r:embed="rId4"/>
          <a:stretch>
            <a:fillRect/>
          </a:stretch>
        </p:blipFill>
        <p:spPr>
          <a:xfrm>
            <a:off x="4244405" y="1367808"/>
            <a:ext cx="7000022" cy="2061192"/>
          </a:xfrm>
          <a:prstGeom prst="rect">
            <a:avLst/>
          </a:prstGeom>
        </p:spPr>
      </p:pic>
    </p:spTree>
    <p:extLst>
      <p:ext uri="{BB962C8B-B14F-4D97-AF65-F5344CB8AC3E}">
        <p14:creationId xmlns:p14="http://schemas.microsoft.com/office/powerpoint/2010/main" val="22995755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71EF87-8F82-48A8-B8FB-70429B3FB63F}"/>
              </a:ext>
            </a:extLst>
          </p:cNvPr>
          <p:cNvSpPr>
            <a:spLocks noGrp="1"/>
          </p:cNvSpPr>
          <p:nvPr>
            <p:ph type="title"/>
          </p:nvPr>
        </p:nvSpPr>
        <p:spPr>
          <a:xfrm>
            <a:off x="646111" y="452718"/>
            <a:ext cx="9404723" cy="632011"/>
          </a:xfrm>
        </p:spPr>
        <p:txBody>
          <a:bodyPr/>
          <a:lstStyle/>
          <a:p>
            <a:r>
              <a:rPr lang="fr-FR" dirty="0"/>
              <a:t>Insertion des données: requêtes</a:t>
            </a:r>
          </a:p>
        </p:txBody>
      </p:sp>
      <p:pic>
        <p:nvPicPr>
          <p:cNvPr id="4" name="Picture 3">
            <a:extLst>
              <a:ext uri="{FF2B5EF4-FFF2-40B4-BE49-F238E27FC236}">
                <a16:creationId xmlns:a16="http://schemas.microsoft.com/office/drawing/2014/main" id="{4299080E-6811-40E4-83A2-D8D9C7E785DA}"/>
              </a:ext>
            </a:extLst>
          </p:cNvPr>
          <p:cNvPicPr>
            <a:picLocks noChangeAspect="1"/>
          </p:cNvPicPr>
          <p:nvPr/>
        </p:nvPicPr>
        <p:blipFill>
          <a:blip r:embed="rId2"/>
          <a:stretch>
            <a:fillRect/>
          </a:stretch>
        </p:blipFill>
        <p:spPr>
          <a:xfrm>
            <a:off x="1093572" y="1506013"/>
            <a:ext cx="7846242" cy="5035648"/>
          </a:xfrm>
          <a:prstGeom prst="rect">
            <a:avLst/>
          </a:prstGeom>
        </p:spPr>
      </p:pic>
    </p:spTree>
    <p:extLst>
      <p:ext uri="{BB962C8B-B14F-4D97-AF65-F5344CB8AC3E}">
        <p14:creationId xmlns:p14="http://schemas.microsoft.com/office/powerpoint/2010/main" val="4865377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71EF87-8F82-48A8-B8FB-70429B3FB63F}"/>
              </a:ext>
            </a:extLst>
          </p:cNvPr>
          <p:cNvSpPr>
            <a:spLocks noGrp="1"/>
          </p:cNvSpPr>
          <p:nvPr>
            <p:ph type="title"/>
          </p:nvPr>
        </p:nvSpPr>
        <p:spPr>
          <a:xfrm>
            <a:off x="646111" y="452718"/>
            <a:ext cx="9404723" cy="632011"/>
          </a:xfrm>
        </p:spPr>
        <p:txBody>
          <a:bodyPr/>
          <a:lstStyle/>
          <a:p>
            <a:r>
              <a:rPr lang="fr-FR" dirty="0"/>
              <a:t>Interrogation de la BDD: requêtes</a:t>
            </a:r>
          </a:p>
        </p:txBody>
      </p:sp>
      <p:pic>
        <p:nvPicPr>
          <p:cNvPr id="4" name="Picture 3">
            <a:extLst>
              <a:ext uri="{FF2B5EF4-FFF2-40B4-BE49-F238E27FC236}">
                <a16:creationId xmlns:a16="http://schemas.microsoft.com/office/drawing/2014/main" id="{115A5019-F607-4B7C-B5E1-ACC4F35B4684}"/>
              </a:ext>
            </a:extLst>
          </p:cNvPr>
          <p:cNvPicPr>
            <a:picLocks noChangeAspect="1"/>
          </p:cNvPicPr>
          <p:nvPr/>
        </p:nvPicPr>
        <p:blipFill>
          <a:blip r:embed="rId2"/>
          <a:stretch>
            <a:fillRect/>
          </a:stretch>
        </p:blipFill>
        <p:spPr>
          <a:xfrm>
            <a:off x="504917" y="1924281"/>
            <a:ext cx="11389812" cy="3464465"/>
          </a:xfrm>
          <a:prstGeom prst="rect">
            <a:avLst/>
          </a:prstGeom>
        </p:spPr>
      </p:pic>
    </p:spTree>
    <p:extLst>
      <p:ext uri="{BB962C8B-B14F-4D97-AF65-F5344CB8AC3E}">
        <p14:creationId xmlns:p14="http://schemas.microsoft.com/office/powerpoint/2010/main" val="26419768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71EF87-8F82-48A8-B8FB-70429B3FB63F}"/>
              </a:ext>
            </a:extLst>
          </p:cNvPr>
          <p:cNvSpPr>
            <a:spLocks noGrp="1"/>
          </p:cNvSpPr>
          <p:nvPr>
            <p:ph type="title"/>
          </p:nvPr>
        </p:nvSpPr>
        <p:spPr>
          <a:xfrm>
            <a:off x="646111" y="452718"/>
            <a:ext cx="9404723" cy="632011"/>
          </a:xfrm>
        </p:spPr>
        <p:txBody>
          <a:bodyPr/>
          <a:lstStyle/>
          <a:p>
            <a:r>
              <a:rPr lang="fr-FR" dirty="0"/>
              <a:t>Interrogation de la BDD: requêtes</a:t>
            </a:r>
          </a:p>
        </p:txBody>
      </p:sp>
      <p:pic>
        <p:nvPicPr>
          <p:cNvPr id="5" name="Picture 4">
            <a:extLst>
              <a:ext uri="{FF2B5EF4-FFF2-40B4-BE49-F238E27FC236}">
                <a16:creationId xmlns:a16="http://schemas.microsoft.com/office/drawing/2014/main" id="{1E80E3FA-6B44-4A7F-A66D-F640D032C943}"/>
              </a:ext>
            </a:extLst>
          </p:cNvPr>
          <p:cNvPicPr>
            <a:picLocks noChangeAspect="1"/>
          </p:cNvPicPr>
          <p:nvPr/>
        </p:nvPicPr>
        <p:blipFill>
          <a:blip r:embed="rId2"/>
          <a:stretch>
            <a:fillRect/>
          </a:stretch>
        </p:blipFill>
        <p:spPr>
          <a:xfrm>
            <a:off x="537607" y="1328737"/>
            <a:ext cx="10293150" cy="5235616"/>
          </a:xfrm>
          <a:prstGeom prst="rect">
            <a:avLst/>
          </a:prstGeom>
        </p:spPr>
      </p:pic>
    </p:spTree>
    <p:extLst>
      <p:ext uri="{BB962C8B-B14F-4D97-AF65-F5344CB8AC3E}">
        <p14:creationId xmlns:p14="http://schemas.microsoft.com/office/powerpoint/2010/main" val="42736744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71EF87-8F82-48A8-B8FB-70429B3FB63F}"/>
              </a:ext>
            </a:extLst>
          </p:cNvPr>
          <p:cNvSpPr>
            <a:spLocks noGrp="1"/>
          </p:cNvSpPr>
          <p:nvPr>
            <p:ph type="title"/>
          </p:nvPr>
        </p:nvSpPr>
        <p:spPr>
          <a:xfrm>
            <a:off x="646111" y="452718"/>
            <a:ext cx="9404723" cy="632011"/>
          </a:xfrm>
        </p:spPr>
        <p:txBody>
          <a:bodyPr/>
          <a:lstStyle/>
          <a:p>
            <a:r>
              <a:rPr lang="fr-FR" dirty="0"/>
              <a:t>Interrogation de la BDD: requêtes</a:t>
            </a:r>
          </a:p>
        </p:txBody>
      </p:sp>
      <p:pic>
        <p:nvPicPr>
          <p:cNvPr id="4" name="Picture 3">
            <a:extLst>
              <a:ext uri="{FF2B5EF4-FFF2-40B4-BE49-F238E27FC236}">
                <a16:creationId xmlns:a16="http://schemas.microsoft.com/office/drawing/2014/main" id="{A383B352-5534-4406-A64F-F26A977AD1C1}"/>
              </a:ext>
            </a:extLst>
          </p:cNvPr>
          <p:cNvPicPr>
            <a:picLocks noChangeAspect="1"/>
          </p:cNvPicPr>
          <p:nvPr/>
        </p:nvPicPr>
        <p:blipFill>
          <a:blip r:embed="rId2"/>
          <a:stretch>
            <a:fillRect/>
          </a:stretch>
        </p:blipFill>
        <p:spPr>
          <a:xfrm>
            <a:off x="646111" y="1789096"/>
            <a:ext cx="10673918" cy="4616186"/>
          </a:xfrm>
          <a:prstGeom prst="rect">
            <a:avLst/>
          </a:prstGeom>
        </p:spPr>
      </p:pic>
    </p:spTree>
    <p:extLst>
      <p:ext uri="{BB962C8B-B14F-4D97-AF65-F5344CB8AC3E}">
        <p14:creationId xmlns:p14="http://schemas.microsoft.com/office/powerpoint/2010/main" val="27077037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45E910-BE41-4A0B-8948-BA5C53D68C7E}"/>
              </a:ext>
            </a:extLst>
          </p:cNvPr>
          <p:cNvSpPr>
            <a:spLocks noGrp="1"/>
          </p:cNvSpPr>
          <p:nvPr>
            <p:ph type="title"/>
          </p:nvPr>
        </p:nvSpPr>
        <p:spPr>
          <a:xfrm>
            <a:off x="2547892" y="452718"/>
            <a:ext cx="4686626" cy="954741"/>
          </a:xfrm>
        </p:spPr>
        <p:txBody>
          <a:bodyPr/>
          <a:lstStyle/>
          <a:p>
            <a:pPr algn="ctr"/>
            <a:r>
              <a:rPr lang="fr-FR" b="1" dirty="0"/>
              <a:t>3. </a:t>
            </a:r>
            <a:r>
              <a:rPr lang="fr-FR" b="1" u="sng" dirty="0"/>
              <a:t>Visualisation</a:t>
            </a:r>
          </a:p>
        </p:txBody>
      </p:sp>
      <p:pic>
        <p:nvPicPr>
          <p:cNvPr id="5" name="Content Placeholder 4">
            <a:extLst>
              <a:ext uri="{FF2B5EF4-FFF2-40B4-BE49-F238E27FC236}">
                <a16:creationId xmlns:a16="http://schemas.microsoft.com/office/drawing/2014/main" id="{825BC144-66DB-45FE-8ED5-FD962960184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30894" y="2052638"/>
            <a:ext cx="6291987" cy="4195762"/>
          </a:xfrm>
        </p:spPr>
      </p:pic>
    </p:spTree>
    <p:extLst>
      <p:ext uri="{BB962C8B-B14F-4D97-AF65-F5344CB8AC3E}">
        <p14:creationId xmlns:p14="http://schemas.microsoft.com/office/powerpoint/2010/main" val="23325159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45E910-BE41-4A0B-8948-BA5C53D68C7E}"/>
              </a:ext>
            </a:extLst>
          </p:cNvPr>
          <p:cNvSpPr>
            <a:spLocks noGrp="1"/>
          </p:cNvSpPr>
          <p:nvPr>
            <p:ph type="title"/>
          </p:nvPr>
        </p:nvSpPr>
        <p:spPr>
          <a:xfrm>
            <a:off x="772358" y="452718"/>
            <a:ext cx="9800948" cy="954741"/>
          </a:xfrm>
        </p:spPr>
        <p:txBody>
          <a:bodyPr/>
          <a:lstStyle/>
          <a:p>
            <a:pPr algn="ctr"/>
            <a:r>
              <a:rPr lang="fr-FR" u="sng" dirty="0"/>
              <a:t>Visualisation/Plotly-express</a:t>
            </a:r>
          </a:p>
        </p:txBody>
      </p:sp>
      <p:pic>
        <p:nvPicPr>
          <p:cNvPr id="4" name="Picture 3">
            <a:extLst>
              <a:ext uri="{FF2B5EF4-FFF2-40B4-BE49-F238E27FC236}">
                <a16:creationId xmlns:a16="http://schemas.microsoft.com/office/drawing/2014/main" id="{0A2C3965-9D6E-4FDA-BFC7-251AF430473E}"/>
              </a:ext>
            </a:extLst>
          </p:cNvPr>
          <p:cNvPicPr>
            <a:picLocks noChangeAspect="1"/>
          </p:cNvPicPr>
          <p:nvPr/>
        </p:nvPicPr>
        <p:blipFill>
          <a:blip r:embed="rId2"/>
          <a:stretch>
            <a:fillRect/>
          </a:stretch>
        </p:blipFill>
        <p:spPr>
          <a:xfrm>
            <a:off x="133164" y="1540195"/>
            <a:ext cx="5115281" cy="4643101"/>
          </a:xfrm>
          <a:prstGeom prst="rect">
            <a:avLst/>
          </a:prstGeom>
        </p:spPr>
      </p:pic>
      <p:pic>
        <p:nvPicPr>
          <p:cNvPr id="6" name="Picture 5">
            <a:extLst>
              <a:ext uri="{FF2B5EF4-FFF2-40B4-BE49-F238E27FC236}">
                <a16:creationId xmlns:a16="http://schemas.microsoft.com/office/drawing/2014/main" id="{FC8AD3EC-D93F-4D34-83DB-1C905767C5E5}"/>
              </a:ext>
            </a:extLst>
          </p:cNvPr>
          <p:cNvPicPr>
            <a:picLocks noChangeAspect="1"/>
          </p:cNvPicPr>
          <p:nvPr/>
        </p:nvPicPr>
        <p:blipFill>
          <a:blip r:embed="rId3"/>
          <a:stretch>
            <a:fillRect/>
          </a:stretch>
        </p:blipFill>
        <p:spPr>
          <a:xfrm>
            <a:off x="5536031" y="1520669"/>
            <a:ext cx="5799287" cy="4884613"/>
          </a:xfrm>
          <a:prstGeom prst="rect">
            <a:avLst/>
          </a:prstGeom>
        </p:spPr>
      </p:pic>
    </p:spTree>
    <p:extLst>
      <p:ext uri="{BB962C8B-B14F-4D97-AF65-F5344CB8AC3E}">
        <p14:creationId xmlns:p14="http://schemas.microsoft.com/office/powerpoint/2010/main" val="8119291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45E910-BE41-4A0B-8948-BA5C53D68C7E}"/>
              </a:ext>
            </a:extLst>
          </p:cNvPr>
          <p:cNvSpPr>
            <a:spLocks noGrp="1"/>
          </p:cNvSpPr>
          <p:nvPr>
            <p:ph type="title"/>
          </p:nvPr>
        </p:nvSpPr>
        <p:spPr>
          <a:xfrm>
            <a:off x="3071666" y="0"/>
            <a:ext cx="4643023" cy="674703"/>
          </a:xfrm>
        </p:spPr>
        <p:txBody>
          <a:bodyPr/>
          <a:lstStyle/>
          <a:p>
            <a:pPr algn="ctr"/>
            <a:r>
              <a:rPr lang="fr-FR" sz="3600" u="sng" dirty="0"/>
              <a:t>Visualisation/Folium</a:t>
            </a:r>
          </a:p>
        </p:txBody>
      </p:sp>
      <p:pic>
        <p:nvPicPr>
          <p:cNvPr id="5" name="Picture 4">
            <a:extLst>
              <a:ext uri="{FF2B5EF4-FFF2-40B4-BE49-F238E27FC236}">
                <a16:creationId xmlns:a16="http://schemas.microsoft.com/office/drawing/2014/main" id="{14B75D6B-8BB2-4118-900A-A9AF2B3523CB}"/>
              </a:ext>
            </a:extLst>
          </p:cNvPr>
          <p:cNvPicPr>
            <a:picLocks noChangeAspect="1"/>
          </p:cNvPicPr>
          <p:nvPr/>
        </p:nvPicPr>
        <p:blipFill>
          <a:blip r:embed="rId2"/>
          <a:stretch>
            <a:fillRect/>
          </a:stretch>
        </p:blipFill>
        <p:spPr>
          <a:xfrm>
            <a:off x="2264615" y="1020932"/>
            <a:ext cx="6284582" cy="5517468"/>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Tree>
    <p:extLst>
      <p:ext uri="{BB962C8B-B14F-4D97-AF65-F5344CB8AC3E}">
        <p14:creationId xmlns:p14="http://schemas.microsoft.com/office/powerpoint/2010/main" val="27427364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EF68EE-6D21-4D61-8BCF-E1DC9E8CEB3D}"/>
              </a:ext>
            </a:extLst>
          </p:cNvPr>
          <p:cNvSpPr>
            <a:spLocks noGrp="1"/>
          </p:cNvSpPr>
          <p:nvPr>
            <p:ph type="title"/>
          </p:nvPr>
        </p:nvSpPr>
        <p:spPr>
          <a:xfrm>
            <a:off x="1097280" y="286604"/>
            <a:ext cx="10058400" cy="1443584"/>
          </a:xfrm>
        </p:spPr>
        <p:txBody>
          <a:bodyPr/>
          <a:lstStyle/>
          <a:p>
            <a:r>
              <a:rPr lang="fr-FR" dirty="0"/>
              <a:t>4. </a:t>
            </a:r>
            <a:r>
              <a:rPr lang="fr-FR" b="1" u="sng" dirty="0"/>
              <a:t>Conclusion</a:t>
            </a:r>
          </a:p>
        </p:txBody>
      </p:sp>
      <p:sp>
        <p:nvSpPr>
          <p:cNvPr id="3" name="Content Placeholder 2">
            <a:extLst>
              <a:ext uri="{FF2B5EF4-FFF2-40B4-BE49-F238E27FC236}">
                <a16:creationId xmlns:a16="http://schemas.microsoft.com/office/drawing/2014/main" id="{389FEDFC-228C-44DD-A453-63D1264F2A89}"/>
              </a:ext>
            </a:extLst>
          </p:cNvPr>
          <p:cNvSpPr>
            <a:spLocks noGrp="1"/>
          </p:cNvSpPr>
          <p:nvPr>
            <p:ph idx="1"/>
          </p:nvPr>
        </p:nvSpPr>
        <p:spPr/>
        <p:txBody>
          <a:bodyPr>
            <a:normAutofit/>
          </a:bodyPr>
          <a:lstStyle/>
          <a:p>
            <a:r>
              <a:rPr lang="fr-FR" sz="2800" dirty="0"/>
              <a:t>Retour sur le projet.</a:t>
            </a:r>
          </a:p>
          <a:p>
            <a:endParaRPr lang="fr-FR" sz="2800" dirty="0"/>
          </a:p>
          <a:p>
            <a:r>
              <a:rPr lang="fr-FR" sz="2800" dirty="0"/>
              <a:t>Points d’amélioration: </a:t>
            </a:r>
          </a:p>
          <a:p>
            <a:pPr lvl="1">
              <a:buFont typeface="Wingdings" panose="05000000000000000000" pitchFamily="2" charset="2"/>
              <a:buChar char="q"/>
            </a:pPr>
            <a:r>
              <a:rPr lang="fr-FR" sz="2400" dirty="0" err="1"/>
              <a:t>lower_case</a:t>
            </a:r>
            <a:r>
              <a:rPr lang="fr-FR" sz="2400" dirty="0"/>
              <a:t>, </a:t>
            </a:r>
          </a:p>
          <a:p>
            <a:pPr lvl="1">
              <a:buFont typeface="Wingdings" panose="05000000000000000000" pitchFamily="2" charset="2"/>
              <a:buChar char="q"/>
            </a:pPr>
            <a:r>
              <a:rPr lang="fr-FR" sz="2400" dirty="0"/>
              <a:t>traduction des noms de pays,</a:t>
            </a:r>
          </a:p>
          <a:p>
            <a:pPr lvl="1">
              <a:buFont typeface="Wingdings" panose="05000000000000000000" pitchFamily="2" charset="2"/>
              <a:buChar char="q"/>
            </a:pPr>
            <a:r>
              <a:rPr lang="fr-FR" sz="2400" dirty="0"/>
              <a:t> le cas des embouteilleurs indépendants</a:t>
            </a:r>
          </a:p>
          <a:p>
            <a:pPr lvl="1">
              <a:buFont typeface="Wingdings" panose="05000000000000000000" pitchFamily="2" charset="2"/>
              <a:buChar char="q"/>
            </a:pPr>
            <a:r>
              <a:rPr lang="fr-FR" sz="2400" dirty="0"/>
              <a:t>Implémentation </a:t>
            </a:r>
            <a:r>
              <a:rPr lang="fr-FR" sz="2400" dirty="0" err="1"/>
              <a:t>APIebay</a:t>
            </a:r>
            <a:endParaRPr lang="fr-FR" sz="2400" dirty="0"/>
          </a:p>
        </p:txBody>
      </p:sp>
    </p:spTree>
    <p:extLst>
      <p:ext uri="{BB962C8B-B14F-4D97-AF65-F5344CB8AC3E}">
        <p14:creationId xmlns:p14="http://schemas.microsoft.com/office/powerpoint/2010/main" val="21185860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272827-11DB-4336-B0D9-6EA5BC86C288}"/>
              </a:ext>
            </a:extLst>
          </p:cNvPr>
          <p:cNvSpPr>
            <a:spLocks noGrp="1"/>
          </p:cNvSpPr>
          <p:nvPr>
            <p:ph type="title"/>
          </p:nvPr>
        </p:nvSpPr>
        <p:spPr>
          <a:xfrm>
            <a:off x="2941077" y="452718"/>
            <a:ext cx="5046476" cy="865094"/>
          </a:xfrm>
        </p:spPr>
        <p:txBody>
          <a:bodyPr/>
          <a:lstStyle/>
          <a:p>
            <a:pPr algn="ctr"/>
            <a:r>
              <a:rPr lang="fr-FR" sz="4800" dirty="0"/>
              <a:t>1. </a:t>
            </a:r>
            <a:r>
              <a:rPr lang="fr-FR" sz="4800" b="1" u="sng" dirty="0"/>
              <a:t>Introduction</a:t>
            </a:r>
          </a:p>
        </p:txBody>
      </p:sp>
      <p:pic>
        <p:nvPicPr>
          <p:cNvPr id="11" name="Picture 10">
            <a:extLst>
              <a:ext uri="{FF2B5EF4-FFF2-40B4-BE49-F238E27FC236}">
                <a16:creationId xmlns:a16="http://schemas.microsoft.com/office/drawing/2014/main" id="{A0963880-C265-4B59-8772-C539AFFE5B0C}"/>
              </a:ext>
            </a:extLst>
          </p:cNvPr>
          <p:cNvPicPr>
            <a:picLocks noChangeAspect="1"/>
          </p:cNvPicPr>
          <p:nvPr/>
        </p:nvPicPr>
        <p:blipFill>
          <a:blip r:embed="rId2"/>
          <a:stretch>
            <a:fillRect/>
          </a:stretch>
        </p:blipFill>
        <p:spPr>
          <a:xfrm>
            <a:off x="2205318" y="1687849"/>
            <a:ext cx="7122614" cy="471743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79473788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EF68EE-6D21-4D61-8BCF-E1DC9E8CEB3D}"/>
              </a:ext>
            </a:extLst>
          </p:cNvPr>
          <p:cNvSpPr>
            <a:spLocks noGrp="1"/>
          </p:cNvSpPr>
          <p:nvPr>
            <p:ph type="title"/>
          </p:nvPr>
        </p:nvSpPr>
        <p:spPr>
          <a:xfrm>
            <a:off x="1695635" y="1766656"/>
            <a:ext cx="10496365" cy="2546934"/>
          </a:xfrm>
        </p:spPr>
        <p:txBody>
          <a:bodyPr/>
          <a:lstStyle/>
          <a:p>
            <a:r>
              <a:rPr lang="fr-FR" sz="7200" dirty="0"/>
              <a:t>5. </a:t>
            </a:r>
            <a:r>
              <a:rPr lang="fr-FR" sz="7200" b="1" u="sng" dirty="0"/>
              <a:t>Démo technique</a:t>
            </a:r>
          </a:p>
        </p:txBody>
      </p:sp>
    </p:spTree>
    <p:extLst>
      <p:ext uri="{BB962C8B-B14F-4D97-AF65-F5344CB8AC3E}">
        <p14:creationId xmlns:p14="http://schemas.microsoft.com/office/powerpoint/2010/main" val="68691939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AF1F94-D0F7-45D3-A30A-ED55DBAF0571}"/>
              </a:ext>
            </a:extLst>
          </p:cNvPr>
          <p:cNvSpPr>
            <a:spLocks noGrp="1"/>
          </p:cNvSpPr>
          <p:nvPr>
            <p:ph type="title"/>
          </p:nvPr>
        </p:nvSpPr>
        <p:spPr/>
        <p:txBody>
          <a:bodyPr/>
          <a:lstStyle/>
          <a:p>
            <a:r>
              <a:rPr lang="fr-FR" dirty="0"/>
              <a:t>Ressources</a:t>
            </a:r>
          </a:p>
        </p:txBody>
      </p:sp>
      <p:sp>
        <p:nvSpPr>
          <p:cNvPr id="3" name="Content Placeholder 2">
            <a:extLst>
              <a:ext uri="{FF2B5EF4-FFF2-40B4-BE49-F238E27FC236}">
                <a16:creationId xmlns:a16="http://schemas.microsoft.com/office/drawing/2014/main" id="{7F1245D2-49F0-412C-91D6-43154FAB8FAF}"/>
              </a:ext>
            </a:extLst>
          </p:cNvPr>
          <p:cNvSpPr>
            <a:spLocks noGrp="1"/>
          </p:cNvSpPr>
          <p:nvPr>
            <p:ph idx="1"/>
          </p:nvPr>
        </p:nvSpPr>
        <p:spPr/>
        <p:txBody>
          <a:bodyPr>
            <a:normAutofit lnSpcReduction="10000"/>
          </a:bodyPr>
          <a:lstStyle/>
          <a:p>
            <a:r>
              <a:rPr lang="fr-FR" dirty="0"/>
              <a:t> </a:t>
            </a:r>
            <a:r>
              <a:rPr lang="fr-FR" dirty="0">
                <a:hlinkClick r:id="rId2"/>
              </a:rPr>
              <a:t>https://naysan.ca/2020/05/09/pandas-to-postgresql-using-psycopg2-bulk-insert-performance-benchmark/</a:t>
            </a:r>
            <a:endParaRPr lang="fr-FR" dirty="0"/>
          </a:p>
          <a:p>
            <a:r>
              <a:rPr lang="fr-FR" dirty="0">
                <a:hlinkClick r:id="rId3"/>
              </a:rPr>
              <a:t>https://scrapy.org/</a:t>
            </a:r>
            <a:endParaRPr lang="fr-FR" dirty="0"/>
          </a:p>
          <a:p>
            <a:r>
              <a:rPr lang="fr-FR" dirty="0">
                <a:hlinkClick r:id="rId4"/>
              </a:rPr>
              <a:t>https://pythex.org/</a:t>
            </a:r>
            <a:endParaRPr lang="fr-FR" dirty="0"/>
          </a:p>
          <a:p>
            <a:r>
              <a:rPr lang="fr-FR" dirty="0">
                <a:hlinkClick r:id="rId5"/>
              </a:rPr>
              <a:t>https://github.com/CPingeon/exacdatamente/blob/main/04_Create_DB.ipynb</a:t>
            </a:r>
            <a:endParaRPr lang="fr-FR" dirty="0"/>
          </a:p>
          <a:p>
            <a:r>
              <a:rPr lang="fr-FR" dirty="0">
                <a:hlinkClick r:id="rId6"/>
              </a:rPr>
              <a:t>https://www.delftstack.com/fr/howto/python-pandas/iterate-over-dataframe/</a:t>
            </a:r>
            <a:endParaRPr lang="fr-FR" dirty="0"/>
          </a:p>
          <a:p>
            <a:r>
              <a:rPr lang="fr-FR" dirty="0">
                <a:hlinkClick r:id="rId7"/>
              </a:rPr>
              <a:t>https://www.pierre-giraud.com/python-apprendre-programmer-cours/module-re-expression-reguliere-rationnelle/</a:t>
            </a:r>
            <a:endParaRPr lang="fr-FR" dirty="0"/>
          </a:p>
          <a:p>
            <a:r>
              <a:rPr lang="fr-FR" dirty="0">
                <a:hlinkClick r:id="rId8"/>
              </a:rPr>
              <a:t>https://github.com/Coding-with-Adam/Dash-by-Plotly/blob/master/DataTable/datatable_intro_and_sort.py</a:t>
            </a:r>
            <a:endParaRPr lang="fr-FR" dirty="0"/>
          </a:p>
          <a:p>
            <a:pPr marL="0" indent="0">
              <a:buNone/>
            </a:pPr>
            <a:endParaRPr lang="fr-FR" dirty="0"/>
          </a:p>
          <a:p>
            <a:endParaRPr lang="fr-FR" dirty="0"/>
          </a:p>
        </p:txBody>
      </p:sp>
    </p:spTree>
    <p:extLst>
      <p:ext uri="{BB962C8B-B14F-4D97-AF65-F5344CB8AC3E}">
        <p14:creationId xmlns:p14="http://schemas.microsoft.com/office/powerpoint/2010/main" val="210239464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331694" y="758952"/>
            <a:ext cx="11609294" cy="3892168"/>
          </a:xfrm>
        </p:spPr>
        <p:txBody>
          <a:bodyPr anchor="ctr">
            <a:noAutofit/>
          </a:bodyPr>
          <a:lstStyle/>
          <a:p>
            <a:pPr lvl="0"/>
            <a:r>
              <a:rPr lang="fr-FR" sz="3600" i="1" dirty="0">
                <a:solidFill>
                  <a:srgbClr val="FFFFFF"/>
                </a:solidFill>
              </a:rPr>
              <a:t>Chacun de nous a besoin de la mémoire de l’autre, parce qu’il n’y va pas d’une vertu de compassion ou de charité, mais d’une lucidité nouvelle dans un processus de la Relation. Et si nous voulons partager la beauté du monde, si nous voulons être solidaires de ses souffrances, nous devons apprendre à nous souvenir ensemble. </a:t>
            </a:r>
            <a:endParaRPr lang="en-US" sz="3600" i="1" dirty="0">
              <a:solidFill>
                <a:srgbClr val="FFFFFF"/>
              </a:solidFill>
            </a:endParaRPr>
          </a:p>
        </p:txBody>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1100051" y="5225240"/>
            <a:ext cx="10058400" cy="1143000"/>
          </a:xfrm>
        </p:spPr>
        <p:txBody>
          <a:bodyPr>
            <a:normAutofit/>
          </a:bodyPr>
          <a:lstStyle/>
          <a:p>
            <a:r>
              <a:rPr lang="en-US" dirty="0">
                <a:solidFill>
                  <a:srgbClr val="FFFFFF"/>
                </a:solidFill>
              </a:rPr>
              <a:t>- Edouard Glissant</a:t>
            </a:r>
          </a:p>
        </p:txBody>
      </p:sp>
    </p:spTree>
    <p:extLst>
      <p:ext uri="{BB962C8B-B14F-4D97-AF65-F5344CB8AC3E}">
        <p14:creationId xmlns:p14="http://schemas.microsoft.com/office/powerpoint/2010/main" val="1917146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AC84FB-AA3C-4D07-87C1-350C091AA6F3}"/>
              </a:ext>
            </a:extLst>
          </p:cNvPr>
          <p:cNvSpPr>
            <a:spLocks noGrp="1"/>
          </p:cNvSpPr>
          <p:nvPr>
            <p:ph type="title"/>
          </p:nvPr>
        </p:nvSpPr>
        <p:spPr>
          <a:xfrm>
            <a:off x="179945" y="103091"/>
            <a:ext cx="9404723" cy="856129"/>
          </a:xfrm>
        </p:spPr>
        <p:txBody>
          <a:bodyPr/>
          <a:lstStyle/>
          <a:p>
            <a:r>
              <a:rPr lang="fr-FR" sz="4400" b="1" dirty="0"/>
              <a:t>Présentation du projet</a:t>
            </a:r>
            <a:endParaRPr lang="fr-FR" b="1" u="sng" dirty="0"/>
          </a:p>
        </p:txBody>
      </p:sp>
      <p:sp>
        <p:nvSpPr>
          <p:cNvPr id="3" name="Content Placeholder 2">
            <a:extLst>
              <a:ext uri="{FF2B5EF4-FFF2-40B4-BE49-F238E27FC236}">
                <a16:creationId xmlns:a16="http://schemas.microsoft.com/office/drawing/2014/main" id="{C83BC5CE-6EAC-4BB8-B280-527199D8E42C}"/>
              </a:ext>
            </a:extLst>
          </p:cNvPr>
          <p:cNvSpPr>
            <a:spLocks noGrp="1"/>
          </p:cNvSpPr>
          <p:nvPr>
            <p:ph idx="1"/>
          </p:nvPr>
        </p:nvSpPr>
        <p:spPr>
          <a:xfrm>
            <a:off x="349625" y="959221"/>
            <a:ext cx="10901502" cy="5629838"/>
          </a:xfrm>
        </p:spPr>
        <p:txBody>
          <a:bodyPr>
            <a:normAutofit/>
          </a:bodyPr>
          <a:lstStyle/>
          <a:p>
            <a:pPr marL="0" indent="0">
              <a:buNone/>
            </a:pPr>
            <a:endParaRPr lang="fr-FR" sz="2800" dirty="0"/>
          </a:p>
          <a:p>
            <a:endParaRPr lang="fr-FR" sz="2800" dirty="0"/>
          </a:p>
        </p:txBody>
      </p:sp>
      <p:pic>
        <p:nvPicPr>
          <p:cNvPr id="5" name="Picture 4">
            <a:extLst>
              <a:ext uri="{FF2B5EF4-FFF2-40B4-BE49-F238E27FC236}">
                <a16:creationId xmlns:a16="http://schemas.microsoft.com/office/drawing/2014/main" id="{485DA57E-B80B-4A97-B378-5D0A519AD059}"/>
              </a:ext>
            </a:extLst>
          </p:cNvPr>
          <p:cNvPicPr>
            <a:picLocks noChangeAspect="1"/>
          </p:cNvPicPr>
          <p:nvPr/>
        </p:nvPicPr>
        <p:blipFill>
          <a:blip r:embed="rId2"/>
          <a:stretch>
            <a:fillRect/>
          </a:stretch>
        </p:blipFill>
        <p:spPr>
          <a:xfrm>
            <a:off x="940873" y="2282661"/>
            <a:ext cx="9565762" cy="4369152"/>
          </a:xfrm>
          <a:prstGeom prst="rect">
            <a:avLst/>
          </a:prstGeom>
        </p:spPr>
      </p:pic>
      <p:sp>
        <p:nvSpPr>
          <p:cNvPr id="7" name="TextBox 6">
            <a:extLst>
              <a:ext uri="{FF2B5EF4-FFF2-40B4-BE49-F238E27FC236}">
                <a16:creationId xmlns:a16="http://schemas.microsoft.com/office/drawing/2014/main" id="{1544CA3F-7679-4EEA-8398-4B9D773D9E81}"/>
              </a:ext>
            </a:extLst>
          </p:cNvPr>
          <p:cNvSpPr txBox="1"/>
          <p:nvPr/>
        </p:nvSpPr>
        <p:spPr>
          <a:xfrm>
            <a:off x="940873" y="1065459"/>
            <a:ext cx="9413362" cy="1061829"/>
          </a:xfrm>
          <a:prstGeom prst="rect">
            <a:avLst/>
          </a:prstGeom>
          <a:noFill/>
        </p:spPr>
        <p:txBody>
          <a:bodyPr wrap="square">
            <a:spAutoFit/>
          </a:bodyPr>
          <a:lstStyle/>
          <a:p>
            <a:pPr marL="715518" lvl="1" indent="-514350">
              <a:buAutoNum type="romanUcPeriod"/>
            </a:pPr>
            <a:r>
              <a:rPr lang="fr-FR" sz="2400" dirty="0"/>
              <a:t>Origine:</a:t>
            </a:r>
          </a:p>
          <a:p>
            <a:pPr marL="715518" lvl="1" indent="-514350">
              <a:buAutoNum type="romanUcPeriod"/>
            </a:pPr>
            <a:endParaRPr lang="fr-FR" sz="1500" dirty="0"/>
          </a:p>
          <a:p>
            <a:pPr marL="0" indent="0">
              <a:buNone/>
            </a:pPr>
            <a:r>
              <a:rPr lang="fr-FR" sz="2400" dirty="0"/>
              <a:t>Un déménagement de Martinique. Une petite collection…</a:t>
            </a:r>
          </a:p>
        </p:txBody>
      </p:sp>
    </p:spTree>
    <p:extLst>
      <p:ext uri="{BB962C8B-B14F-4D97-AF65-F5344CB8AC3E}">
        <p14:creationId xmlns:p14="http://schemas.microsoft.com/office/powerpoint/2010/main" val="15692743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83BC5CE-6EAC-4BB8-B280-527199D8E42C}"/>
              </a:ext>
            </a:extLst>
          </p:cNvPr>
          <p:cNvSpPr>
            <a:spLocks noGrp="1"/>
          </p:cNvSpPr>
          <p:nvPr>
            <p:ph idx="1"/>
          </p:nvPr>
        </p:nvSpPr>
        <p:spPr>
          <a:xfrm>
            <a:off x="471386" y="293394"/>
            <a:ext cx="11211627" cy="6364857"/>
          </a:xfrm>
        </p:spPr>
        <p:txBody>
          <a:bodyPr>
            <a:normAutofit/>
          </a:bodyPr>
          <a:lstStyle/>
          <a:p>
            <a:pPr marL="0" indent="0">
              <a:buNone/>
            </a:pPr>
            <a:r>
              <a:rPr lang="fr-FR" sz="3600" b="1" dirty="0"/>
              <a:t>II. Le périmètre du projet:</a:t>
            </a:r>
          </a:p>
          <a:p>
            <a:pPr lvl="1">
              <a:buFont typeface="Wingdings" panose="05000000000000000000" pitchFamily="2" charset="2"/>
              <a:buChar char="q"/>
            </a:pPr>
            <a:r>
              <a:rPr lang="fr-FR" sz="3000" dirty="0"/>
              <a:t> création d’une base de données sur le rhum</a:t>
            </a:r>
          </a:p>
          <a:p>
            <a:pPr lvl="1">
              <a:buFont typeface="Wingdings" panose="05000000000000000000" pitchFamily="2" charset="2"/>
              <a:buChar char="q"/>
            </a:pPr>
            <a:r>
              <a:rPr lang="fr-FR" sz="3000" dirty="0"/>
              <a:t>But à long terme: création d’une application de gestion de collection.</a:t>
            </a:r>
          </a:p>
          <a:p>
            <a:pPr lvl="1">
              <a:buFont typeface="Wingdings" panose="05000000000000000000" pitchFamily="2" charset="2"/>
              <a:buChar char="q"/>
            </a:pPr>
            <a:r>
              <a:rPr lang="fr-FR" sz="3000" dirty="0"/>
              <a:t>Le rhum, pour le moment …</a:t>
            </a:r>
          </a:p>
          <a:p>
            <a:pPr marL="457200" lvl="1" indent="0">
              <a:buNone/>
            </a:pPr>
            <a:endParaRPr lang="fr-FR" sz="3000" dirty="0"/>
          </a:p>
          <a:p>
            <a:pPr marL="0" indent="0">
              <a:buNone/>
            </a:pPr>
            <a:r>
              <a:rPr lang="fr-FR" sz="3600" dirty="0"/>
              <a:t>  </a:t>
            </a:r>
            <a:r>
              <a:rPr lang="fr-FR" sz="3600" b="1" dirty="0"/>
              <a:t>III. L’Etat de l’art:</a:t>
            </a:r>
          </a:p>
          <a:p>
            <a:pPr lvl="1">
              <a:buFont typeface="Wingdings" panose="05000000000000000000" pitchFamily="2" charset="2"/>
              <a:buChar char="q"/>
            </a:pPr>
            <a:r>
              <a:rPr lang="fr-FR" sz="3400" dirty="0" err="1"/>
              <a:t>Wikirum</a:t>
            </a:r>
            <a:endParaRPr lang="fr-FR" sz="3400" dirty="0"/>
          </a:p>
          <a:p>
            <a:pPr lvl="1">
              <a:buFont typeface="Wingdings" panose="05000000000000000000" pitchFamily="2" charset="2"/>
              <a:buChar char="q"/>
            </a:pPr>
            <a:r>
              <a:rPr lang="fr-FR" sz="3400" dirty="0" err="1"/>
              <a:t>RumX</a:t>
            </a:r>
            <a:r>
              <a:rPr lang="fr-FR" sz="3400" dirty="0"/>
              <a:t> (ancien </a:t>
            </a:r>
            <a:r>
              <a:rPr lang="fr-FR" sz="3400" dirty="0" err="1"/>
              <a:t>Rum</a:t>
            </a:r>
            <a:r>
              <a:rPr lang="fr-FR" sz="3400" dirty="0"/>
              <a:t> </a:t>
            </a:r>
            <a:r>
              <a:rPr lang="fr-FR" sz="3400" dirty="0" err="1"/>
              <a:t>tasting</a:t>
            </a:r>
            <a:r>
              <a:rPr lang="fr-FR" sz="3400" dirty="0"/>
              <a:t> notes)</a:t>
            </a:r>
          </a:p>
          <a:p>
            <a:pPr lvl="1">
              <a:buFont typeface="Wingdings" panose="05000000000000000000" pitchFamily="2" charset="2"/>
              <a:buChar char="q"/>
            </a:pPr>
            <a:r>
              <a:rPr lang="fr-FR" sz="3400" dirty="0"/>
              <a:t>Rumratings.com </a:t>
            </a:r>
          </a:p>
          <a:p>
            <a:pPr marL="0" indent="0">
              <a:buNone/>
            </a:pPr>
            <a:endParaRPr lang="fr-FR" sz="3600" dirty="0"/>
          </a:p>
          <a:p>
            <a:endParaRPr lang="fr-FR" sz="2800" dirty="0"/>
          </a:p>
        </p:txBody>
      </p:sp>
    </p:spTree>
    <p:extLst>
      <p:ext uri="{BB962C8B-B14F-4D97-AF65-F5344CB8AC3E}">
        <p14:creationId xmlns:p14="http://schemas.microsoft.com/office/powerpoint/2010/main" val="13289256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EF68EE-6D21-4D61-8BCF-E1DC9E8CEB3D}"/>
              </a:ext>
            </a:extLst>
          </p:cNvPr>
          <p:cNvSpPr>
            <a:spLocks noGrp="1"/>
          </p:cNvSpPr>
          <p:nvPr>
            <p:ph type="title"/>
          </p:nvPr>
        </p:nvSpPr>
        <p:spPr>
          <a:xfrm>
            <a:off x="2235799" y="286604"/>
            <a:ext cx="6540649" cy="851914"/>
          </a:xfrm>
        </p:spPr>
        <p:txBody>
          <a:bodyPr/>
          <a:lstStyle/>
          <a:p>
            <a:r>
              <a:rPr lang="fr-FR" dirty="0"/>
              <a:t>2. </a:t>
            </a:r>
            <a:r>
              <a:rPr lang="fr-FR" b="1" u="sng" dirty="0"/>
              <a:t>Conception du projet</a:t>
            </a:r>
          </a:p>
        </p:txBody>
      </p:sp>
      <p:pic>
        <p:nvPicPr>
          <p:cNvPr id="4" name="Content Placeholder 3">
            <a:extLst>
              <a:ext uri="{FF2B5EF4-FFF2-40B4-BE49-F238E27FC236}">
                <a16:creationId xmlns:a16="http://schemas.microsoft.com/office/drawing/2014/main" id="{308DF94E-2610-4754-8E8C-82164587A2CC}"/>
              </a:ext>
            </a:extLst>
          </p:cNvPr>
          <p:cNvPicPr>
            <a:picLocks noGrp="1" noChangeAspect="1"/>
          </p:cNvPicPr>
          <p:nvPr>
            <p:ph idx="1"/>
          </p:nvPr>
        </p:nvPicPr>
        <p:blipFill>
          <a:blip r:embed="rId2"/>
          <a:stretch>
            <a:fillRect/>
          </a:stretch>
        </p:blipFill>
        <p:spPr>
          <a:xfrm>
            <a:off x="1947176" y="1290638"/>
            <a:ext cx="7992848" cy="535146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9136199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EF68EE-6D21-4D61-8BCF-E1DC9E8CEB3D}"/>
              </a:ext>
            </a:extLst>
          </p:cNvPr>
          <p:cNvSpPr>
            <a:spLocks noGrp="1"/>
          </p:cNvSpPr>
          <p:nvPr>
            <p:ph type="title"/>
          </p:nvPr>
        </p:nvSpPr>
        <p:spPr>
          <a:xfrm>
            <a:off x="213064" y="286604"/>
            <a:ext cx="7451760" cy="914667"/>
          </a:xfrm>
        </p:spPr>
        <p:txBody>
          <a:bodyPr/>
          <a:lstStyle/>
          <a:p>
            <a:r>
              <a:rPr lang="fr-FR" b="1" u="sng" dirty="0"/>
              <a:t>Conception du projet</a:t>
            </a:r>
          </a:p>
        </p:txBody>
      </p:sp>
      <p:sp>
        <p:nvSpPr>
          <p:cNvPr id="3" name="Content Placeholder 2">
            <a:extLst>
              <a:ext uri="{FF2B5EF4-FFF2-40B4-BE49-F238E27FC236}">
                <a16:creationId xmlns:a16="http://schemas.microsoft.com/office/drawing/2014/main" id="{389FEDFC-228C-44DD-A453-63D1264F2A89}"/>
              </a:ext>
            </a:extLst>
          </p:cNvPr>
          <p:cNvSpPr>
            <a:spLocks noGrp="1"/>
          </p:cNvSpPr>
          <p:nvPr>
            <p:ph idx="1"/>
          </p:nvPr>
        </p:nvSpPr>
        <p:spPr>
          <a:xfrm>
            <a:off x="941032" y="1686757"/>
            <a:ext cx="10282779" cy="4982723"/>
          </a:xfrm>
        </p:spPr>
        <p:txBody>
          <a:bodyPr>
            <a:normAutofit/>
          </a:bodyPr>
          <a:lstStyle/>
          <a:p>
            <a:r>
              <a:rPr lang="fr-FR" sz="3200" dirty="0"/>
              <a:t>Planning</a:t>
            </a:r>
          </a:p>
          <a:p>
            <a:pPr lvl="1"/>
            <a:r>
              <a:rPr lang="fr-FR" sz="3200" dirty="0"/>
              <a:t>Schémas</a:t>
            </a:r>
          </a:p>
          <a:p>
            <a:pPr lvl="2"/>
            <a:r>
              <a:rPr lang="fr-FR" sz="3200" dirty="0"/>
              <a:t>Choix des technologies</a:t>
            </a:r>
          </a:p>
          <a:p>
            <a:pPr lvl="3"/>
            <a:r>
              <a:rPr lang="fr-FR" sz="3200" dirty="0"/>
              <a:t>Sources des données</a:t>
            </a:r>
          </a:p>
          <a:p>
            <a:pPr lvl="4"/>
            <a:r>
              <a:rPr lang="fr-FR" sz="3200" dirty="0"/>
              <a:t>Nettoyages des données</a:t>
            </a:r>
          </a:p>
          <a:p>
            <a:pPr lvl="5"/>
            <a:r>
              <a:rPr lang="fr-FR" sz="3200" dirty="0"/>
              <a:t>MCD</a:t>
            </a:r>
          </a:p>
          <a:p>
            <a:pPr lvl="6"/>
            <a:r>
              <a:rPr lang="fr-FR" sz="3200" dirty="0"/>
              <a:t>MLD</a:t>
            </a:r>
          </a:p>
          <a:p>
            <a:pPr lvl="7"/>
            <a:r>
              <a:rPr lang="fr-FR" sz="3200" dirty="0"/>
              <a:t>Insertion des données</a:t>
            </a:r>
          </a:p>
          <a:p>
            <a:endParaRPr lang="fr-FR" sz="3200" dirty="0"/>
          </a:p>
          <a:p>
            <a:endParaRPr lang="fr-FR" sz="3200" dirty="0"/>
          </a:p>
        </p:txBody>
      </p:sp>
    </p:spTree>
    <p:extLst>
      <p:ext uri="{BB962C8B-B14F-4D97-AF65-F5344CB8AC3E}">
        <p14:creationId xmlns:p14="http://schemas.microsoft.com/office/powerpoint/2010/main" val="21389300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576A099B-9FD6-4D37-BFC2-7344B4BB1CDC}"/>
              </a:ext>
            </a:extLst>
          </p:cNvPr>
          <p:cNvPicPr>
            <a:picLocks noGrp="1" noChangeAspect="1"/>
          </p:cNvPicPr>
          <p:nvPr>
            <p:ph idx="1"/>
          </p:nvPr>
        </p:nvPicPr>
        <p:blipFill>
          <a:blip r:embed="rId2"/>
          <a:stretch>
            <a:fillRect/>
          </a:stretch>
        </p:blipFill>
        <p:spPr>
          <a:xfrm>
            <a:off x="292648" y="1219200"/>
            <a:ext cx="11818670" cy="5351929"/>
          </a:xfrm>
          <a:prstGeom prst="rect">
            <a:avLst/>
          </a:prstGeom>
          <a:ln>
            <a:noFill/>
          </a:ln>
          <a:effectLst>
            <a:outerShdw blurRad="292100" dist="139700" dir="2700000" algn="tl" rotWithShape="0">
              <a:srgbClr val="333333">
                <a:alpha val="65000"/>
              </a:srgbClr>
            </a:outerShdw>
          </a:effectLst>
        </p:spPr>
      </p:pic>
      <p:sp>
        <p:nvSpPr>
          <p:cNvPr id="3" name="TextBox 2">
            <a:extLst>
              <a:ext uri="{FF2B5EF4-FFF2-40B4-BE49-F238E27FC236}">
                <a16:creationId xmlns:a16="http://schemas.microsoft.com/office/drawing/2014/main" id="{CE016E12-324D-4869-BEBB-215FF18E1BDF}"/>
              </a:ext>
            </a:extLst>
          </p:cNvPr>
          <p:cNvSpPr txBox="1"/>
          <p:nvPr/>
        </p:nvSpPr>
        <p:spPr>
          <a:xfrm>
            <a:off x="2563907" y="3334872"/>
            <a:ext cx="869576" cy="369332"/>
          </a:xfrm>
          <a:prstGeom prst="rect">
            <a:avLst/>
          </a:prstGeom>
          <a:noFill/>
        </p:spPr>
        <p:txBody>
          <a:bodyPr wrap="square" rtlCol="0">
            <a:spAutoFit/>
          </a:bodyPr>
          <a:lstStyle/>
          <a:p>
            <a:r>
              <a:rPr lang="fr-FR" b="1" dirty="0">
                <a:solidFill>
                  <a:schemeClr val="bg1"/>
                </a:solidFill>
              </a:rPr>
              <a:t>DEV</a:t>
            </a:r>
          </a:p>
        </p:txBody>
      </p:sp>
      <p:sp>
        <p:nvSpPr>
          <p:cNvPr id="6" name="TextBox 5">
            <a:extLst>
              <a:ext uri="{FF2B5EF4-FFF2-40B4-BE49-F238E27FC236}">
                <a16:creationId xmlns:a16="http://schemas.microsoft.com/office/drawing/2014/main" id="{F2C5D8F4-A463-4A72-87EF-C8C953919976}"/>
              </a:ext>
            </a:extLst>
          </p:cNvPr>
          <p:cNvSpPr txBox="1"/>
          <p:nvPr/>
        </p:nvSpPr>
        <p:spPr>
          <a:xfrm>
            <a:off x="403413" y="4437530"/>
            <a:ext cx="869576" cy="369332"/>
          </a:xfrm>
          <a:prstGeom prst="rect">
            <a:avLst/>
          </a:prstGeom>
          <a:noFill/>
        </p:spPr>
        <p:txBody>
          <a:bodyPr wrap="square" rtlCol="0">
            <a:spAutoFit/>
          </a:bodyPr>
          <a:lstStyle/>
          <a:p>
            <a:r>
              <a:rPr lang="fr-FR" b="1" dirty="0">
                <a:solidFill>
                  <a:schemeClr val="bg1"/>
                </a:solidFill>
              </a:rPr>
              <a:t>INTRO</a:t>
            </a:r>
          </a:p>
        </p:txBody>
      </p:sp>
      <p:sp>
        <p:nvSpPr>
          <p:cNvPr id="7" name="TextBox 6">
            <a:extLst>
              <a:ext uri="{FF2B5EF4-FFF2-40B4-BE49-F238E27FC236}">
                <a16:creationId xmlns:a16="http://schemas.microsoft.com/office/drawing/2014/main" id="{9C06E4DA-2A0B-4919-9110-787F2E32011C}"/>
              </a:ext>
            </a:extLst>
          </p:cNvPr>
          <p:cNvSpPr txBox="1"/>
          <p:nvPr/>
        </p:nvSpPr>
        <p:spPr>
          <a:xfrm>
            <a:off x="6051177" y="3868269"/>
            <a:ext cx="869576" cy="369332"/>
          </a:xfrm>
          <a:prstGeom prst="rect">
            <a:avLst/>
          </a:prstGeom>
          <a:noFill/>
        </p:spPr>
        <p:txBody>
          <a:bodyPr wrap="square" rtlCol="0">
            <a:spAutoFit/>
          </a:bodyPr>
          <a:lstStyle/>
          <a:p>
            <a:r>
              <a:rPr lang="fr-FR" b="1" dirty="0">
                <a:solidFill>
                  <a:schemeClr val="bg1"/>
                </a:solidFill>
              </a:rPr>
              <a:t>TESTS</a:t>
            </a:r>
          </a:p>
        </p:txBody>
      </p:sp>
      <p:sp>
        <p:nvSpPr>
          <p:cNvPr id="8" name="TextBox 7">
            <a:extLst>
              <a:ext uri="{FF2B5EF4-FFF2-40B4-BE49-F238E27FC236}">
                <a16:creationId xmlns:a16="http://schemas.microsoft.com/office/drawing/2014/main" id="{0915FC93-F5AA-4721-A7A3-C437BB66A618}"/>
              </a:ext>
            </a:extLst>
          </p:cNvPr>
          <p:cNvSpPr txBox="1"/>
          <p:nvPr/>
        </p:nvSpPr>
        <p:spPr>
          <a:xfrm>
            <a:off x="10363200" y="4775486"/>
            <a:ext cx="1536151" cy="369332"/>
          </a:xfrm>
          <a:prstGeom prst="rect">
            <a:avLst/>
          </a:prstGeom>
          <a:noFill/>
        </p:spPr>
        <p:txBody>
          <a:bodyPr wrap="square" rtlCol="0">
            <a:spAutoFit/>
          </a:bodyPr>
          <a:lstStyle/>
          <a:p>
            <a:r>
              <a:rPr lang="fr-FR" b="1" dirty="0">
                <a:solidFill>
                  <a:schemeClr val="bg1"/>
                </a:solidFill>
              </a:rPr>
              <a:t>REDACTION</a:t>
            </a:r>
          </a:p>
        </p:txBody>
      </p:sp>
      <p:sp>
        <p:nvSpPr>
          <p:cNvPr id="10" name="Title 1">
            <a:extLst>
              <a:ext uri="{FF2B5EF4-FFF2-40B4-BE49-F238E27FC236}">
                <a16:creationId xmlns:a16="http://schemas.microsoft.com/office/drawing/2014/main" id="{65BD6E4F-B534-429A-87BC-2D20183E4B17}"/>
              </a:ext>
            </a:extLst>
          </p:cNvPr>
          <p:cNvSpPr>
            <a:spLocks noGrp="1"/>
          </p:cNvSpPr>
          <p:nvPr>
            <p:ph type="title"/>
          </p:nvPr>
        </p:nvSpPr>
        <p:spPr>
          <a:xfrm>
            <a:off x="1981204" y="363071"/>
            <a:ext cx="7386918" cy="685800"/>
          </a:xfrm>
        </p:spPr>
        <p:txBody>
          <a:bodyPr>
            <a:normAutofit/>
          </a:bodyPr>
          <a:lstStyle/>
          <a:p>
            <a:r>
              <a:rPr lang="fr-FR" sz="3600" b="1" u="sng" dirty="0"/>
              <a:t>Gestion du projet avec clickup</a:t>
            </a:r>
          </a:p>
        </p:txBody>
      </p:sp>
    </p:spTree>
    <p:extLst>
      <p:ext uri="{BB962C8B-B14F-4D97-AF65-F5344CB8AC3E}">
        <p14:creationId xmlns:p14="http://schemas.microsoft.com/office/powerpoint/2010/main" val="23337781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07D111-EDEE-4DC1-BDC8-E5B57EC631AA}"/>
              </a:ext>
            </a:extLst>
          </p:cNvPr>
          <p:cNvSpPr>
            <a:spLocks noGrp="1"/>
          </p:cNvSpPr>
          <p:nvPr>
            <p:ph type="title"/>
          </p:nvPr>
        </p:nvSpPr>
        <p:spPr>
          <a:xfrm>
            <a:off x="1470215" y="452718"/>
            <a:ext cx="7386918" cy="685800"/>
          </a:xfrm>
        </p:spPr>
        <p:txBody>
          <a:bodyPr>
            <a:normAutofit/>
          </a:bodyPr>
          <a:lstStyle/>
          <a:p>
            <a:r>
              <a:rPr lang="fr-FR" sz="3600" b="1" u="sng" dirty="0"/>
              <a:t>Gestion du projet avec clickup</a:t>
            </a:r>
          </a:p>
        </p:txBody>
      </p:sp>
      <p:pic>
        <p:nvPicPr>
          <p:cNvPr id="4" name="Picture 3">
            <a:extLst>
              <a:ext uri="{FF2B5EF4-FFF2-40B4-BE49-F238E27FC236}">
                <a16:creationId xmlns:a16="http://schemas.microsoft.com/office/drawing/2014/main" id="{CA481CDB-3C87-43F9-9DBD-8AF7A7F211BC}"/>
              </a:ext>
            </a:extLst>
          </p:cNvPr>
          <p:cNvPicPr>
            <a:picLocks noChangeAspect="1"/>
          </p:cNvPicPr>
          <p:nvPr/>
        </p:nvPicPr>
        <p:blipFill>
          <a:blip r:embed="rId2"/>
          <a:stretch>
            <a:fillRect/>
          </a:stretch>
        </p:blipFill>
        <p:spPr>
          <a:xfrm>
            <a:off x="168035" y="1623478"/>
            <a:ext cx="11855930" cy="487145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28484424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EE5818"/>
      </a:dk2>
      <a:lt2>
        <a:srgbClr val="EBEBEB"/>
      </a:lt2>
      <a:accent1>
        <a:srgbClr val="F5A408"/>
      </a:accent1>
      <a:accent2>
        <a:srgbClr val="FA731A"/>
      </a:accent2>
      <a:accent3>
        <a:srgbClr val="AB9281"/>
      </a:accent3>
      <a:accent4>
        <a:srgbClr val="A18CD0"/>
      </a:accent4>
      <a:accent5>
        <a:srgbClr val="8EBBD2"/>
      </a:accent5>
      <a:accent6>
        <a:srgbClr val="ACC995"/>
      </a:accent6>
      <a:hlink>
        <a:srgbClr val="FAC96A"/>
      </a:hlink>
      <a:folHlink>
        <a:srgbClr val="FCDB9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04000"/>
                <a:satMod val="128000"/>
                <a:lumMod val="104000"/>
              </a:schemeClr>
            </a:gs>
            <a:gs pos="100000">
              <a:schemeClr val="phClr">
                <a:shade val="76000"/>
                <a:hueMod val="89000"/>
                <a:satMod val="164000"/>
                <a:lumMod val="68000"/>
              </a:schemeClr>
            </a:gs>
          </a:gsLst>
          <a:path path="circle">
            <a:fillToRect l="45000" t="65000" r="125000" b="100000"/>
          </a:path>
        </a:gradFill>
        <a:blipFill rotWithShape="1">
          <a:blip xmlns:r="http://schemas.openxmlformats.org/officeDocument/2006/relationships" r:embed="rId1">
            <a:duotone>
              <a:schemeClr val="phClr">
                <a:shade val="42000"/>
                <a:hueMod val="42000"/>
                <a:satMod val="124000"/>
                <a:lumMod val="62000"/>
              </a:schemeClr>
              <a:schemeClr val="phClr">
                <a:tint val="96000"/>
                <a:satMod val="130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5A2F9111-B2DB-470C-BA56-608F9B658826}"/>
    </a:ext>
  </a:extLst>
</a:theme>
</file>

<file path=docProps/app.xml><?xml version="1.0" encoding="utf-8"?>
<Properties xmlns="http://schemas.openxmlformats.org/officeDocument/2006/extended-properties" xmlns:vt="http://schemas.openxmlformats.org/officeDocument/2006/docPropsVTypes">
  <Template>Ion</Template>
  <TotalTime>7215</TotalTime>
  <Words>739</Words>
  <Application>Microsoft Office PowerPoint</Application>
  <PresentationFormat>Widescreen</PresentationFormat>
  <Paragraphs>153</Paragraphs>
  <Slides>32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32</vt:i4>
      </vt:variant>
    </vt:vector>
  </HeadingPairs>
  <TitlesOfParts>
    <vt:vector size="37" baseType="lpstr">
      <vt:lpstr>Arial</vt:lpstr>
      <vt:lpstr>Century Gothic</vt:lpstr>
      <vt:lpstr>Wingdings</vt:lpstr>
      <vt:lpstr>Wingdings 3</vt:lpstr>
      <vt:lpstr>Ion</vt:lpstr>
      <vt:lpstr>PROJET COLLECTION</vt:lpstr>
      <vt:lpstr>PLAN</vt:lpstr>
      <vt:lpstr>1. Introduction</vt:lpstr>
      <vt:lpstr>Présentation du projet</vt:lpstr>
      <vt:lpstr>PowerPoint Presentation</vt:lpstr>
      <vt:lpstr>2. Conception du projet</vt:lpstr>
      <vt:lpstr>Conception du projet</vt:lpstr>
      <vt:lpstr>Gestion du projet avec clickup</vt:lpstr>
      <vt:lpstr>Gestion du projet avec clickup</vt:lpstr>
      <vt:lpstr>PowerPoint Presentation</vt:lpstr>
      <vt:lpstr>PowerPoint Presentation</vt:lpstr>
      <vt:lpstr>Stratégies de sauvegardes</vt:lpstr>
      <vt:lpstr>Choix des technologies</vt:lpstr>
      <vt:lpstr>Sources des données: </vt:lpstr>
      <vt:lpstr>PowerPoint Presentation</vt:lpstr>
      <vt:lpstr>PowerPoint Presentation</vt:lpstr>
      <vt:lpstr>PowerPoint Presentation</vt:lpstr>
      <vt:lpstr>PowerPoint Presentation</vt:lpstr>
      <vt:lpstr>PowerPoint Presentation</vt:lpstr>
      <vt:lpstr>PowerPoint Presentation</vt:lpstr>
      <vt:lpstr>Insertion des données: requêtes</vt:lpstr>
      <vt:lpstr>Insertion des données: requêtes</vt:lpstr>
      <vt:lpstr>Interrogation de la BDD: requêtes</vt:lpstr>
      <vt:lpstr>Interrogation de la BDD: requêtes</vt:lpstr>
      <vt:lpstr>Interrogation de la BDD: requêtes</vt:lpstr>
      <vt:lpstr>3. Visualisation</vt:lpstr>
      <vt:lpstr>Visualisation/Plotly-express</vt:lpstr>
      <vt:lpstr>Visualisation/Folium</vt:lpstr>
      <vt:lpstr>4. Conclusion</vt:lpstr>
      <vt:lpstr>5. Démo technique</vt:lpstr>
      <vt:lpstr>Ressources</vt:lpstr>
      <vt:lpstr>Chacun de nous a besoin de la mémoire de l’autre, parce qu’il n’y va pas d’une vertu de compassion ou de charité, mais d’une lucidité nouvelle dans un processus de la Relation. Et si nous voulons partager la beauté du monde, si nous voulons être solidaires de ses souffrances, nous devons apprendre à nous souvenir ensemble.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PROJET COLLECTION</dc:title>
  <dc:creator>Mayel PELLE</dc:creator>
  <cp:lastModifiedBy>Mayel PELLE</cp:lastModifiedBy>
  <cp:revision>79</cp:revision>
  <dcterms:created xsi:type="dcterms:W3CDTF">2021-04-27T11:26:40Z</dcterms:created>
  <dcterms:modified xsi:type="dcterms:W3CDTF">2021-05-19T08:06:20Z</dcterms:modified>
</cp:coreProperties>
</file>